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69" r:id="rId2"/>
    <p:sldId id="260" r:id="rId3"/>
    <p:sldId id="261" r:id="rId4"/>
    <p:sldId id="262" r:id="rId5"/>
    <p:sldId id="266" r:id="rId6"/>
    <p:sldId id="264" r:id="rId7"/>
    <p:sldId id="263" r:id="rId8"/>
    <p:sldId id="268" r:id="rId9"/>
    <p:sldId id="270" r:id="rId10"/>
    <p:sldId id="265"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es Garcia, Alvaro" initials="CGA" lastIdx="3" clrIdx="0">
    <p:extLst>
      <p:ext uri="{19B8F6BF-5375-455C-9EA6-DF929625EA0E}">
        <p15:presenceInfo xmlns:p15="http://schemas.microsoft.com/office/powerpoint/2012/main" userId="S-1-5-21-2273800649-3906978456-3478359070-22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74217" autoAdjust="0"/>
  </p:normalViewPr>
  <p:slideViewPr>
    <p:cSldViewPr snapToGrid="0">
      <p:cViewPr varScale="1">
        <p:scale>
          <a:sx n="79" d="100"/>
          <a:sy n="79" d="100"/>
        </p:scale>
        <p:origin x="10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16T12:50:02.869" idx="1">
    <p:pos x="3566" y="1189"/>
    <p:text>Podríamos plantearnos de cara al curso que viene determinados momentos o fechas concretas para preparar y promover algún evento deportivo y mantenerlo.</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16T12:50:02.869" idx="1">
    <p:pos x="3566" y="1189"/>
    <p:text>Podríamos plantearnos de cara al curso que viene determinados momentos o fechas concretas para preparar y promover algún evento deportivo y mantenerlo.</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5-16T12:50:02.869" idx="1">
    <p:pos x="3566" y="1189"/>
    <p:text>Podríamos plantearnos de cara al curso que viene determinados momentos o fechas concretas para preparar y promover algún evento deportivo y mantenerlo.</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98912-DC76-45D0-9122-978D6D091A62}" type="datetimeFigureOut">
              <a:rPr lang="es-ES" smtClean="0"/>
              <a:t>15/09/2021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22D2-0F00-4A85-8453-87E565EEA304}" type="slidenum">
              <a:rPr lang="es-ES" smtClean="0"/>
              <a:t>‹Nº›</a:t>
            </a:fld>
            <a:endParaRPr lang="es-ES"/>
          </a:p>
        </p:txBody>
      </p:sp>
    </p:spTree>
    <p:extLst>
      <p:ext uri="{BB962C8B-B14F-4D97-AF65-F5344CB8AC3E}">
        <p14:creationId xmlns:p14="http://schemas.microsoft.com/office/powerpoint/2010/main" val="413202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Dudas y sugerencias.</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1</a:t>
            </a:fld>
            <a:endParaRPr lang="es-ES"/>
          </a:p>
        </p:txBody>
      </p:sp>
    </p:spTree>
    <p:extLst>
      <p:ext uri="{BB962C8B-B14F-4D97-AF65-F5344CB8AC3E}">
        <p14:creationId xmlns:p14="http://schemas.microsoft.com/office/powerpoint/2010/main" val="193876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último, para aquellos estudiantes de titulaciones asociadas a</a:t>
            </a:r>
            <a:r>
              <a:rPr lang="es-ES" baseline="0" dirty="0" smtClean="0"/>
              <a:t> la salud y el ámbito deportivo (CAFD, Fisioterapia, etc.) y personas con ambición y ganas de incrementar sus conocimientos en dicho ámbito, se ofertan cursos de formación en diferentes áreas del acondicionamiento físico y deportivo (monitor de sala, spinning, </a:t>
            </a:r>
            <a:r>
              <a:rPr lang="es-ES" baseline="0" dirty="0" err="1" smtClean="0"/>
              <a:t>pilates</a:t>
            </a:r>
            <a:r>
              <a:rPr lang="es-ES" baseline="0" dirty="0" smtClean="0"/>
              <a:t>, gestión deportiva, etc.).</a:t>
            </a:r>
          </a:p>
          <a:p>
            <a:r>
              <a:rPr lang="es-ES" baseline="0" dirty="0" smtClean="0"/>
              <a:t>Además, aquellos estudiantes de CAFD que completen los diferentes cursos, se les otorgará el título de experto universitario en AADD en el ámbito del fitness y el </a:t>
            </a:r>
            <a:r>
              <a:rPr lang="es-ES" baseline="0" dirty="0" err="1" smtClean="0"/>
              <a:t>wellness</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10</a:t>
            </a:fld>
            <a:endParaRPr lang="es-ES"/>
          </a:p>
        </p:txBody>
      </p:sp>
    </p:spTree>
    <p:extLst>
      <p:ext uri="{BB962C8B-B14F-4D97-AF65-F5344CB8AC3E}">
        <p14:creationId xmlns:p14="http://schemas.microsoft.com/office/powerpoint/2010/main" val="27810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Dudas y sugerencias.</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11</a:t>
            </a:fld>
            <a:endParaRPr lang="es-ES"/>
          </a:p>
        </p:txBody>
      </p:sp>
    </p:spTree>
    <p:extLst>
      <p:ext uri="{BB962C8B-B14F-4D97-AF65-F5344CB8AC3E}">
        <p14:creationId xmlns:p14="http://schemas.microsoft.com/office/powerpoint/2010/main" val="350126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oficina de deportes de la UMH es la encargada de promover y dirigir toda actividad asociada al ejercicio físico, el deporte y la salud. Las instalaciones se encuentran en el Edificio El </a:t>
            </a:r>
            <a:r>
              <a:rPr lang="es-ES" dirty="0" err="1" smtClean="0"/>
              <a:t>Clot</a:t>
            </a:r>
            <a:r>
              <a:rPr lang="es-ES" dirty="0" smtClean="0"/>
              <a:t> ubicado en el Campus de Elche. Desde la oficina se dirigen las competiciones, las actividades dirigidas, así como los cursos de formación asociados al entrenamiento físico y se organizan</a:t>
            </a:r>
            <a:r>
              <a:rPr lang="es-ES" baseline="0" dirty="0" smtClean="0"/>
              <a:t> actividades de promoción de la salud en determinados eventos asociados a fechas concretas.</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2</a:t>
            </a:fld>
            <a:endParaRPr lang="es-ES"/>
          </a:p>
        </p:txBody>
      </p:sp>
    </p:spTree>
    <p:extLst>
      <p:ext uri="{BB962C8B-B14F-4D97-AF65-F5344CB8AC3E}">
        <p14:creationId xmlns:p14="http://schemas.microsoft.com/office/powerpoint/2010/main" val="188634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miembros de la comunidad universitaria y especialmente los estudiantes, pueden participar en 3 tipos de competiciones:</a:t>
            </a:r>
          </a:p>
          <a:p>
            <a:pPr marL="228600" indent="-228600">
              <a:buAutoNum type="arabicParenR"/>
            </a:pPr>
            <a:r>
              <a:rPr lang="es-ES" dirty="0" smtClean="0"/>
              <a:t>En primer lugar</a:t>
            </a:r>
            <a:r>
              <a:rPr lang="es-ES" baseline="0" dirty="0" smtClean="0"/>
              <a:t> las competiciones internas (Trofeo Rector), las cuales son competiciones dirigidas a la comunidad universitaria, cuyo objetivo es fomentar la práctica deportiva en los diferentes campus, así como estimular las relaciones sociales de los estudiantes de las diferentes titulaciones, así como al PAS y PDI de los diferentes servicios. La oferta deportiva es muy diversa y se pretende dar cabida a todos los miembros de la comunidad.</a:t>
            </a:r>
          </a:p>
          <a:p>
            <a:pPr marL="228600" indent="-228600">
              <a:buAutoNum type="arabicParenR"/>
            </a:pPr>
            <a:r>
              <a:rPr lang="es-ES" baseline="0" dirty="0" smtClean="0"/>
              <a:t>CADU: Cada año se disputa el CADU que es la competición en la que las universidades de la C. Valenciana compiten entre sí en los diferentes deportes (colectivos, individuales, </a:t>
            </a:r>
            <a:r>
              <a:rPr lang="es-ES" baseline="0" dirty="0" err="1" smtClean="0"/>
              <a:t>etc</a:t>
            </a:r>
            <a:r>
              <a:rPr lang="es-ES" baseline="0" dirty="0" smtClean="0"/>
              <a:t>). Está principalmente destinada a los estudiantes, pero en varios de los deportes también se permite la participación del PAS y el PDI (modalidades en las cuales no alteran el resultado de la competición, como maratón, </a:t>
            </a:r>
            <a:r>
              <a:rPr lang="es-ES" baseline="0" dirty="0" err="1" smtClean="0"/>
              <a:t>trail</a:t>
            </a:r>
            <a:r>
              <a:rPr lang="es-ES" baseline="0" dirty="0" smtClean="0"/>
              <a:t>, </a:t>
            </a:r>
            <a:r>
              <a:rPr lang="es-ES" baseline="0" dirty="0" err="1" smtClean="0"/>
              <a:t>etc</a:t>
            </a:r>
            <a:r>
              <a:rPr lang="es-ES" baseline="0" dirty="0" smtClean="0"/>
              <a:t>). Las competiciones se celebran a lo largo del curso, y varios de estos deportes requieren de selección para formar los equipos que representarán a la UMH. El resultado obtenido en el CADU da acceso a la disputa del CEU.</a:t>
            </a:r>
          </a:p>
          <a:p>
            <a:pPr marL="228600" indent="-228600">
              <a:buAutoNum type="arabicParenR"/>
            </a:pPr>
            <a:r>
              <a:rPr lang="es-ES" baseline="0" dirty="0" smtClean="0"/>
              <a:t>CEU: Cada año entre los meses de marzo, abril y mayo se disputan los Campeonatos de España Universitarios, en la que los mejores deportistas de las universidades españolas se enfrentan entre sí en la sede establecida para su organización. Los medallistas tienen acceso a becas de deportistas y se está trabajando en la internacionalización del deporte universitario para aquellos estudiantes que queden campeones de España.</a:t>
            </a:r>
          </a:p>
        </p:txBody>
      </p:sp>
      <p:sp>
        <p:nvSpPr>
          <p:cNvPr id="4" name="Marcador de número de diapositiva 3"/>
          <p:cNvSpPr>
            <a:spLocks noGrp="1"/>
          </p:cNvSpPr>
          <p:nvPr>
            <p:ph type="sldNum" sz="quarter" idx="10"/>
          </p:nvPr>
        </p:nvSpPr>
        <p:spPr/>
        <p:txBody>
          <a:bodyPr/>
          <a:lstStyle/>
          <a:p>
            <a:fld id="{F81C22D2-0F00-4A85-8453-87E565EEA304}" type="slidenum">
              <a:rPr lang="es-ES" smtClean="0"/>
              <a:t>3</a:t>
            </a:fld>
            <a:endParaRPr lang="es-ES"/>
          </a:p>
        </p:txBody>
      </p:sp>
    </p:spTree>
    <p:extLst>
      <p:ext uri="{BB962C8B-B14F-4D97-AF65-F5344CB8AC3E}">
        <p14:creationId xmlns:p14="http://schemas.microsoft.com/office/powerpoint/2010/main" val="117578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 objeto de fomentar la práctica de AF y hábitos de vida saludables, la UMH oferta un amplio abanico de actividades destinadas tanto a los miembros de la comunidad universitaria como al resto de población en los campus de Elche y San Juan, y trabajamos en incrementar esta oferta a los campus de Orihuela y Altea. Para inscribirse se debe acceder a la web de la oficina de deportes y realizar el pago. La tarjeta de actividades</a:t>
            </a:r>
            <a:r>
              <a:rPr lang="es-ES" baseline="0" dirty="0" smtClean="0"/>
              <a:t> dirigidas (TAD) permite el acceso a todas las AADD, priorizando en caso de llenarse el aforo a los usuarios que seleccionaron la actividad como prioritaria. El pago de la cuota se realiza trimestralmente, y previo al inicio se realizan jornadas de puertas abiertas para probar las distintas actividades.</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4</a:t>
            </a:fld>
            <a:endParaRPr lang="es-ES"/>
          </a:p>
        </p:txBody>
      </p:sp>
    </p:spTree>
    <p:extLst>
      <p:ext uri="{BB962C8B-B14F-4D97-AF65-F5344CB8AC3E}">
        <p14:creationId xmlns:p14="http://schemas.microsoft.com/office/powerpoint/2010/main" val="369670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Además</a:t>
            </a:r>
            <a:r>
              <a:rPr lang="es-ES" baseline="0" dirty="0" smtClean="0"/>
              <a:t> de las actividades dirigidas, los usuarios pueden hacer uso de la sala de musculación en los campus de Elche e inminentemente en San Juan. Para ello, al inicio de curso deberán abonar la Tarjeta de Deportista Universitario (TAD) que les permite el acceso a la sala de musculación y a la piscina en los meses de verano. En ella los usuarios podrán acceder libremente dentro de los horarios establecidos.</a:t>
            </a:r>
          </a:p>
          <a:p>
            <a:r>
              <a:rPr lang="es-ES" baseline="0" dirty="0" smtClean="0"/>
              <a:t>Además en Elche se oferta el Programa de Musculación y </a:t>
            </a:r>
            <a:r>
              <a:rPr lang="es-ES" baseline="0" dirty="0" err="1" smtClean="0"/>
              <a:t>Cardio</a:t>
            </a:r>
            <a:r>
              <a:rPr lang="es-ES" baseline="0" dirty="0" smtClean="0"/>
              <a:t>, que consiste en un programa de entrenamiento individualizado para grupos reducidor bajo la supervisión de estudiantes graduados en CAFD o en 4º curso. Este programa está especialmente indicado para personas que requieran de adaptaciones individualizadas del entrenamiento o que quieran un asesoramiento y supervisión para garantizar la calidad de su entrenamiento. Para su práctica, será obligatorio realizar una prueba de esfuerzo, cuyo precio se integra dentro de la tarifa indicada y se realizará en el Centro de Investigación del Deporte del Campus de Elche.</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5</a:t>
            </a:fld>
            <a:endParaRPr lang="es-ES"/>
          </a:p>
        </p:txBody>
      </p:sp>
    </p:spTree>
    <p:extLst>
      <p:ext uri="{BB962C8B-B14F-4D97-AF65-F5344CB8AC3E}">
        <p14:creationId xmlns:p14="http://schemas.microsoft.com/office/powerpoint/2010/main" val="422389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inscripción tanto a las competiciones como a las diferentes actividades se realiza a través de la web de la oficina de deportes deportes@umh.es siguiendo las indicaciones marcadas en las diferentes pestañas dependiendo de la actividad a la que se quiera inscribir. Para las competiciones hay que rellenar con tus datos el</a:t>
            </a:r>
            <a:r>
              <a:rPr lang="es-ES" baseline="0" dirty="0" smtClean="0"/>
              <a:t> formulario dependiendo de la competición y modalidad deportiva a la que se quiera inscribir, seguir la publicación de las fechas de realización de las diferentes competiciones. Previo a su realización, se enviará un correo informativo a los inscritos para la realización del torneo.</a:t>
            </a:r>
          </a:p>
          <a:p>
            <a:endParaRPr lang="es-ES" baseline="0" dirty="0" smtClean="0"/>
          </a:p>
          <a:p>
            <a:r>
              <a:rPr lang="es-ES" baseline="0" dirty="0" smtClean="0"/>
              <a:t>Para las actividades dirigidas, se elige la actividad que se quiera realizar, se comprueba que queda disponibilidad y el cupo no está lleno y la tramitación del pago. La TAD da acceso a todas las AADD de los diferentes campus, pero en caso de aforo completo tendrán prioridad de acceso aquellos usuarios que hayan escogido la actividad concreta como prioritaria.</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6</a:t>
            </a:fld>
            <a:endParaRPr lang="es-ES"/>
          </a:p>
        </p:txBody>
      </p:sp>
    </p:spTree>
    <p:extLst>
      <p:ext uri="{BB962C8B-B14F-4D97-AF65-F5344CB8AC3E}">
        <p14:creationId xmlns:p14="http://schemas.microsoft.com/office/powerpoint/2010/main" val="1498394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Además de las actividades programadas, a nivel eventual se realizan jornadas</a:t>
            </a:r>
            <a:r>
              <a:rPr lang="es-ES" baseline="0" dirty="0" smtClean="0"/>
              <a:t> de práctica deportiva coincidiendo con días internacionales de la salud, inicio de trimestre, </a:t>
            </a:r>
            <a:r>
              <a:rPr lang="es-ES" baseline="0" dirty="0" err="1" smtClean="0"/>
              <a:t>etc</a:t>
            </a:r>
            <a:r>
              <a:rPr lang="es-ES" baseline="0" dirty="0" smtClean="0"/>
              <a:t> con el objetivo de concienciar a la población de la importancia de tener unos hábitos de vida saludables y dar a conocer las diferentes actividades que se realizan en los campus de la UMH.</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7</a:t>
            </a:fld>
            <a:endParaRPr lang="es-ES"/>
          </a:p>
        </p:txBody>
      </p:sp>
    </p:spTree>
    <p:extLst>
      <p:ext uri="{BB962C8B-B14F-4D97-AF65-F5344CB8AC3E}">
        <p14:creationId xmlns:p14="http://schemas.microsoft.com/office/powerpoint/2010/main" val="310587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Además de las actividades programadas, a nivel eventual se realizan jornadas</a:t>
            </a:r>
            <a:r>
              <a:rPr lang="es-ES" baseline="0" dirty="0" smtClean="0"/>
              <a:t> de práctica deportiva coincidiendo con días internacionales de la salud, inicio de trimestre, </a:t>
            </a:r>
            <a:r>
              <a:rPr lang="es-ES" baseline="0" dirty="0" err="1" smtClean="0"/>
              <a:t>etc</a:t>
            </a:r>
            <a:r>
              <a:rPr lang="es-ES" baseline="0" dirty="0" smtClean="0"/>
              <a:t> con el objetivo de concienciar a la población de la importancia de tener unos hábitos de vida saludables y dar a conocer las diferentes actividades que se realizan en los campus de la UMH.</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8</a:t>
            </a:fld>
            <a:endParaRPr lang="es-ES"/>
          </a:p>
        </p:txBody>
      </p:sp>
    </p:spTree>
    <p:extLst>
      <p:ext uri="{BB962C8B-B14F-4D97-AF65-F5344CB8AC3E}">
        <p14:creationId xmlns:p14="http://schemas.microsoft.com/office/powerpoint/2010/main" val="250033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9</a:t>
            </a:fld>
            <a:endParaRPr lang="es-ES"/>
          </a:p>
        </p:txBody>
      </p:sp>
    </p:spTree>
    <p:extLst>
      <p:ext uri="{BB962C8B-B14F-4D97-AF65-F5344CB8AC3E}">
        <p14:creationId xmlns:p14="http://schemas.microsoft.com/office/powerpoint/2010/main" val="3997774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66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312616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146469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71353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1D3413-938B-4F77-B7E1-00445A8F11D8}" type="datetimeFigureOut">
              <a:rPr lang="es-ES" smtClean="0"/>
              <a:t>15/09/2021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7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D1D3413-938B-4F77-B7E1-00445A8F11D8}" type="datetimeFigureOut">
              <a:rPr lang="es-ES" smtClean="0"/>
              <a:t>15/09/2021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88801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D1D3413-938B-4F77-B7E1-00445A8F11D8}" type="datetimeFigureOut">
              <a:rPr lang="es-ES" smtClean="0"/>
              <a:t>15/09/2021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52668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D1D3413-938B-4F77-B7E1-00445A8F11D8}" type="datetimeFigureOut">
              <a:rPr lang="es-ES" smtClean="0"/>
              <a:t>15/09/2021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87812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D1D3413-938B-4F77-B7E1-00445A8F11D8}" type="datetimeFigureOut">
              <a:rPr lang="es-ES" smtClean="0"/>
              <a:t>15/09/2021</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19886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D1D3413-938B-4F77-B7E1-00445A8F11D8}" type="datetimeFigureOut">
              <a:rPr lang="es-ES" smtClean="0"/>
              <a:t>15/09/2021</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D91F515-55D4-4C07-A0E7-5487D6B5E8B2}" type="slidenum">
              <a:rPr lang="es-ES" smtClean="0"/>
              <a:t>‹Nº›</a:t>
            </a:fld>
            <a:endParaRPr lang="es-ES"/>
          </a:p>
        </p:txBody>
      </p:sp>
    </p:spTree>
    <p:extLst>
      <p:ext uri="{BB962C8B-B14F-4D97-AF65-F5344CB8AC3E}">
        <p14:creationId xmlns:p14="http://schemas.microsoft.com/office/powerpoint/2010/main" val="388476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CD1D3413-938B-4F77-B7E1-00445A8F11D8}" type="datetimeFigureOut">
              <a:rPr lang="es-ES" smtClean="0"/>
              <a:t>15/09/2021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718213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D1D3413-938B-4F77-B7E1-00445A8F11D8}" type="datetimeFigureOut">
              <a:rPr lang="es-ES" smtClean="0"/>
              <a:t>15/09/2021</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D91F515-55D4-4C07-A0E7-5487D6B5E8B2}"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0862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deportes@umh.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es-es.facebook.com/UMHdeportes/" TargetMode="External"/><Relationship Id="rId4" Type="http://schemas.openxmlformats.org/officeDocument/2006/relationships/hyperlink" Target="http://deportes.umh.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3.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3.xml"/><Relationship Id="rId16" Type="http://schemas.openxmlformats.org/officeDocument/2006/relationships/image" Target="../media/image17.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hyperlink" Target="http://universite.umh.es/cadu/" TargetMode="External"/><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deportes.umh.es/cursos/musculacion-y-cardi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hyperlink" Target="http://meet.google.com/zze-ykqd-jbn" TargetMode="Externa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79" y="314634"/>
            <a:ext cx="10058400" cy="3566160"/>
          </a:xfrm>
        </p:spPr>
        <p:txBody>
          <a:bodyPr>
            <a:normAutofit/>
          </a:bodyPr>
          <a:lstStyle/>
          <a:p>
            <a:pPr algn="ctr"/>
            <a:r>
              <a:rPr lang="es-ES" sz="7200" dirty="0" smtClean="0"/>
              <a:t>OFICINA DE CAMPUS SALUDABLES Y DEPORTES</a:t>
            </a:r>
            <a:endParaRPr lang="es-ES" sz="7200" dirty="0"/>
          </a:p>
        </p:txBody>
      </p:sp>
      <p:sp>
        <p:nvSpPr>
          <p:cNvPr id="3" name="Subtítulo 2"/>
          <p:cNvSpPr>
            <a:spLocks noGrp="1"/>
          </p:cNvSpPr>
          <p:nvPr>
            <p:ph type="subTitle" idx="1"/>
          </p:nvPr>
        </p:nvSpPr>
        <p:spPr>
          <a:xfrm>
            <a:off x="1100050" y="4455620"/>
            <a:ext cx="10177549" cy="1143000"/>
          </a:xfrm>
        </p:spPr>
        <p:txBody>
          <a:bodyPr>
            <a:normAutofit/>
          </a:bodyPr>
          <a:lstStyle/>
          <a:p>
            <a:r>
              <a:rPr lang="es-ES" dirty="0" smtClean="0"/>
              <a:t>Presentación del programa de actividades físico deportivas</a:t>
            </a:r>
          </a:p>
          <a:p>
            <a:endParaRPr lang="es-ES" dirty="0"/>
          </a:p>
          <a:p>
            <a:endParaRPr lang="es-ES" dirty="0"/>
          </a:p>
        </p:txBody>
      </p:sp>
      <p:pic>
        <p:nvPicPr>
          <p:cNvPr id="1026" name="Picture 2" descr="Resultado de imagen de U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192" y="103695"/>
            <a:ext cx="5362575" cy="17907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97280" y="5729128"/>
            <a:ext cx="2153218" cy="400110"/>
          </a:xfrm>
          <a:prstGeom prst="rect">
            <a:avLst/>
          </a:prstGeom>
          <a:noFill/>
        </p:spPr>
        <p:txBody>
          <a:bodyPr wrap="none" rtlCol="0">
            <a:spAutoFit/>
          </a:bodyPr>
          <a:lstStyle/>
          <a:p>
            <a:r>
              <a:rPr lang="es-ES" sz="2000" b="1" dirty="0" smtClean="0"/>
              <a:t>deportes@umh.es</a:t>
            </a:r>
            <a:endParaRPr lang="es-ES" sz="2000" b="1" dirty="0"/>
          </a:p>
        </p:txBody>
      </p:sp>
      <p:sp>
        <p:nvSpPr>
          <p:cNvPr id="6" name="CuadroTexto 5"/>
          <p:cNvSpPr txBox="1"/>
          <p:nvPr/>
        </p:nvSpPr>
        <p:spPr>
          <a:xfrm>
            <a:off x="1097280" y="5329018"/>
            <a:ext cx="1991314" cy="400110"/>
          </a:xfrm>
          <a:prstGeom prst="rect">
            <a:avLst/>
          </a:prstGeom>
          <a:noFill/>
        </p:spPr>
        <p:txBody>
          <a:bodyPr wrap="none" rtlCol="0">
            <a:spAutoFit/>
          </a:bodyPr>
          <a:lstStyle/>
          <a:p>
            <a:r>
              <a:rPr lang="es-ES" sz="2000" b="1" dirty="0"/>
              <a:t>d</a:t>
            </a:r>
            <a:r>
              <a:rPr lang="es-ES" sz="2000" b="1" dirty="0" smtClean="0"/>
              <a:t>eportes.umh.es</a:t>
            </a:r>
            <a:endParaRPr lang="es-ES" sz="2000" b="1" dirty="0"/>
          </a:p>
        </p:txBody>
      </p:sp>
    </p:spTree>
    <p:extLst>
      <p:ext uri="{BB962C8B-B14F-4D97-AF65-F5344CB8AC3E}">
        <p14:creationId xmlns:p14="http://schemas.microsoft.com/office/powerpoint/2010/main" val="4008996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Cursos de formación</a:t>
            </a:r>
            <a:endParaRPr lang="es-ES" dirty="0"/>
          </a:p>
        </p:txBody>
      </p:sp>
      <p:pic>
        <p:nvPicPr>
          <p:cNvPr id="7" name="Imagen 6"/>
          <p:cNvPicPr>
            <a:picLocks noChangeAspect="1"/>
          </p:cNvPicPr>
          <p:nvPr/>
        </p:nvPicPr>
        <p:blipFill rotWithShape="1">
          <a:blip r:embed="rId3"/>
          <a:srcRect l="23786" t="9329" r="24422" b="8676"/>
          <a:stretch/>
        </p:blipFill>
        <p:spPr>
          <a:xfrm>
            <a:off x="532836" y="2023962"/>
            <a:ext cx="4217526" cy="4173207"/>
          </a:xfrm>
          <a:prstGeom prst="rect">
            <a:avLst/>
          </a:prstGeom>
        </p:spPr>
      </p:pic>
      <p:sp>
        <p:nvSpPr>
          <p:cNvPr id="8" name="Título 1"/>
          <p:cNvSpPr txBox="1">
            <a:spLocks/>
          </p:cNvSpPr>
          <p:nvPr/>
        </p:nvSpPr>
        <p:spPr>
          <a:xfrm>
            <a:off x="4750362" y="2140306"/>
            <a:ext cx="6875581" cy="150278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dirty="0" smtClean="0"/>
              <a:t>Están </a:t>
            </a:r>
            <a:r>
              <a:rPr lang="es-ES" sz="2200" dirty="0"/>
              <a:t>dirigidos a los alumnos del grado en </a:t>
            </a:r>
            <a:r>
              <a:rPr lang="es-ES" sz="2200" b="1" dirty="0"/>
              <a:t>Ciencias de la Actividad Física y del Deporte</a:t>
            </a:r>
            <a:r>
              <a:rPr lang="es-ES" sz="2200" dirty="0"/>
              <a:t>, los alumnos del grado en </a:t>
            </a:r>
            <a:r>
              <a:rPr lang="es-ES" sz="2200" b="1" dirty="0"/>
              <a:t>Fisioterapia</a:t>
            </a:r>
            <a:r>
              <a:rPr lang="es-ES" sz="2200" dirty="0"/>
              <a:t>, y cualquier </a:t>
            </a:r>
            <a:r>
              <a:rPr lang="es-ES" sz="2200" u="sng" dirty="0"/>
              <a:t>persona relacionada </a:t>
            </a:r>
            <a:r>
              <a:rPr lang="es-ES" sz="2200" dirty="0"/>
              <a:t>con el </a:t>
            </a:r>
            <a:r>
              <a:rPr lang="es-ES" sz="2200" u="sng" dirty="0"/>
              <a:t>ámbito </a:t>
            </a:r>
            <a:r>
              <a:rPr lang="es-ES" sz="2200" u="sng" dirty="0" smtClean="0"/>
              <a:t>deportivo</a:t>
            </a:r>
            <a:r>
              <a:rPr lang="es-ES" sz="2200" dirty="0" smtClean="0"/>
              <a:t> </a:t>
            </a:r>
          </a:p>
          <a:p>
            <a:pPr algn="ctr"/>
            <a:endParaRPr lang="es-ES" sz="2200" dirty="0" smtClean="0"/>
          </a:p>
        </p:txBody>
      </p:sp>
      <p:pic>
        <p:nvPicPr>
          <p:cNvPr id="10" name="Imagen 9"/>
          <p:cNvPicPr>
            <a:picLocks noChangeAspect="1"/>
          </p:cNvPicPr>
          <p:nvPr/>
        </p:nvPicPr>
        <p:blipFill rotWithShape="1">
          <a:blip r:embed="rId4"/>
          <a:srcRect l="15714" t="13393" r="39478" b="11288"/>
          <a:stretch/>
        </p:blipFill>
        <p:spPr>
          <a:xfrm>
            <a:off x="9097711" y="3540990"/>
            <a:ext cx="2528232" cy="2656179"/>
          </a:xfrm>
          <a:prstGeom prst="rect">
            <a:avLst/>
          </a:prstGeom>
        </p:spPr>
      </p:pic>
      <p:pic>
        <p:nvPicPr>
          <p:cNvPr id="14" name="Imagen 13"/>
          <p:cNvPicPr>
            <a:picLocks noChangeAspect="1"/>
          </p:cNvPicPr>
          <p:nvPr/>
        </p:nvPicPr>
        <p:blipFill rotWithShape="1">
          <a:blip r:embed="rId5"/>
          <a:srcRect l="8005" t="13683" r="29138" b="24059"/>
          <a:stretch/>
        </p:blipFill>
        <p:spPr>
          <a:xfrm>
            <a:off x="5058950" y="3540989"/>
            <a:ext cx="3730172" cy="2656179"/>
          </a:xfrm>
          <a:prstGeom prst="rect">
            <a:avLst/>
          </a:prstGeom>
        </p:spPr>
      </p:pic>
      <p:pic>
        <p:nvPicPr>
          <p:cNvPr id="15" name="Imagen 14"/>
          <p:cNvPicPr>
            <a:picLocks noChangeAspect="1"/>
          </p:cNvPicPr>
          <p:nvPr/>
        </p:nvPicPr>
        <p:blipFill rotWithShape="1">
          <a:blip r:embed="rId6"/>
          <a:srcRect l="5123" t="11819" r="18768" b="79518"/>
          <a:stretch/>
        </p:blipFill>
        <p:spPr>
          <a:xfrm>
            <a:off x="0" y="0"/>
            <a:ext cx="12192000" cy="866274"/>
          </a:xfrm>
          <a:prstGeom prst="rect">
            <a:avLst/>
          </a:prstGeom>
        </p:spPr>
      </p:pic>
      <p:pic>
        <p:nvPicPr>
          <p:cNvPr id="16" name="Imagen 15"/>
          <p:cNvPicPr>
            <a:picLocks noChangeAspect="1"/>
          </p:cNvPicPr>
          <p:nvPr/>
        </p:nvPicPr>
        <p:blipFill rotWithShape="1">
          <a:blip r:embed="rId6"/>
          <a:srcRect l="62167" t="11819" r="31972" b="79518"/>
          <a:stretch/>
        </p:blipFill>
        <p:spPr>
          <a:xfrm>
            <a:off x="1409700" y="100851"/>
            <a:ext cx="2163318" cy="371503"/>
          </a:xfrm>
          <a:prstGeom prst="rect">
            <a:avLst/>
          </a:prstGeom>
        </p:spPr>
      </p:pic>
      <p:sp>
        <p:nvSpPr>
          <p:cNvPr id="17" name="CuadroTexto 16"/>
          <p:cNvSpPr txBox="1"/>
          <p:nvPr/>
        </p:nvSpPr>
        <p:spPr>
          <a:xfrm>
            <a:off x="1485900" y="135103"/>
            <a:ext cx="4586577" cy="400110"/>
          </a:xfrm>
          <a:prstGeom prst="rect">
            <a:avLst/>
          </a:prstGeom>
          <a:noFill/>
        </p:spPr>
        <p:txBody>
          <a:bodyPr wrap="none" rtlCol="0">
            <a:spAutoFit/>
          </a:bodyPr>
          <a:lstStyle/>
          <a:p>
            <a:r>
              <a:rPr lang="es-ES" sz="2000" b="1" dirty="0" smtClean="0"/>
              <a:t>Oficina de Campus Saludables y Deportes</a:t>
            </a:r>
            <a:endParaRPr lang="es-ES" sz="2000" b="1" dirty="0"/>
          </a:p>
        </p:txBody>
      </p:sp>
    </p:spTree>
    <p:extLst>
      <p:ext uri="{BB962C8B-B14F-4D97-AF65-F5344CB8AC3E}">
        <p14:creationId xmlns:p14="http://schemas.microsoft.com/office/powerpoint/2010/main" val="560084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79" y="314634"/>
            <a:ext cx="10058400" cy="3566160"/>
          </a:xfrm>
        </p:spPr>
        <p:txBody>
          <a:bodyPr>
            <a:normAutofit/>
          </a:bodyPr>
          <a:lstStyle/>
          <a:p>
            <a:pPr algn="ctr"/>
            <a:r>
              <a:rPr lang="es-ES" sz="7200" dirty="0" smtClean="0"/>
              <a:t>OFICINA DE CAMPUS SALUDABLES Y DEPORTES</a:t>
            </a:r>
            <a:endParaRPr lang="es-ES" sz="7200" dirty="0"/>
          </a:p>
        </p:txBody>
      </p:sp>
      <p:sp>
        <p:nvSpPr>
          <p:cNvPr id="3" name="Subtítulo 2"/>
          <p:cNvSpPr>
            <a:spLocks noGrp="1"/>
          </p:cNvSpPr>
          <p:nvPr>
            <p:ph type="subTitle" idx="1"/>
          </p:nvPr>
        </p:nvSpPr>
        <p:spPr>
          <a:xfrm>
            <a:off x="1100050" y="4455620"/>
            <a:ext cx="10177549" cy="1143000"/>
          </a:xfrm>
        </p:spPr>
        <p:txBody>
          <a:bodyPr>
            <a:normAutofit/>
          </a:bodyPr>
          <a:lstStyle/>
          <a:p>
            <a:r>
              <a:rPr lang="es-ES" dirty="0" smtClean="0"/>
              <a:t>Presentación del programa de actividades físico deportivas</a:t>
            </a:r>
          </a:p>
          <a:p>
            <a:endParaRPr lang="es-ES" dirty="0"/>
          </a:p>
          <a:p>
            <a:endParaRPr lang="es-ES" dirty="0"/>
          </a:p>
        </p:txBody>
      </p:sp>
      <p:pic>
        <p:nvPicPr>
          <p:cNvPr id="1026" name="Picture 2" descr="Resultado de imagen de U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192" y="103695"/>
            <a:ext cx="5362575" cy="17907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97280" y="5729128"/>
            <a:ext cx="2153218" cy="400110"/>
          </a:xfrm>
          <a:prstGeom prst="rect">
            <a:avLst/>
          </a:prstGeom>
          <a:noFill/>
        </p:spPr>
        <p:txBody>
          <a:bodyPr wrap="none" rtlCol="0">
            <a:spAutoFit/>
          </a:bodyPr>
          <a:lstStyle/>
          <a:p>
            <a:r>
              <a:rPr lang="es-ES" sz="2000" b="1" dirty="0" smtClean="0"/>
              <a:t>deportes@umh.es</a:t>
            </a:r>
            <a:endParaRPr lang="es-ES" sz="2000" b="1" dirty="0"/>
          </a:p>
        </p:txBody>
      </p:sp>
      <p:sp>
        <p:nvSpPr>
          <p:cNvPr id="6" name="CuadroTexto 5"/>
          <p:cNvSpPr txBox="1"/>
          <p:nvPr/>
        </p:nvSpPr>
        <p:spPr>
          <a:xfrm>
            <a:off x="1097280" y="5329018"/>
            <a:ext cx="1991314" cy="400110"/>
          </a:xfrm>
          <a:prstGeom prst="rect">
            <a:avLst/>
          </a:prstGeom>
          <a:noFill/>
        </p:spPr>
        <p:txBody>
          <a:bodyPr wrap="none" rtlCol="0">
            <a:spAutoFit/>
          </a:bodyPr>
          <a:lstStyle/>
          <a:p>
            <a:r>
              <a:rPr lang="es-ES" sz="2000" b="1" dirty="0"/>
              <a:t>d</a:t>
            </a:r>
            <a:r>
              <a:rPr lang="es-ES" sz="2000" b="1" dirty="0" smtClean="0"/>
              <a:t>eportes.umh.es</a:t>
            </a:r>
            <a:endParaRPr lang="es-ES" sz="2000" b="1" dirty="0"/>
          </a:p>
        </p:txBody>
      </p:sp>
    </p:spTree>
    <p:extLst>
      <p:ext uri="{BB962C8B-B14F-4D97-AF65-F5344CB8AC3E}">
        <p14:creationId xmlns:p14="http://schemas.microsoft.com/office/powerpoint/2010/main" val="101470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Funciones de la Oficina de Deportes</a:t>
            </a:r>
            <a:endParaRPr lang="es-ES" dirty="0"/>
          </a:p>
        </p:txBody>
      </p:sp>
      <p:sp>
        <p:nvSpPr>
          <p:cNvPr id="3" name="Marcador de contenido 2"/>
          <p:cNvSpPr>
            <a:spLocks noGrp="1"/>
          </p:cNvSpPr>
          <p:nvPr>
            <p:ph idx="1"/>
          </p:nvPr>
        </p:nvSpPr>
        <p:spPr/>
        <p:txBody>
          <a:bodyPr/>
          <a:lstStyle/>
          <a:p>
            <a:pPr marL="266700" indent="-180975">
              <a:buFont typeface="Arial" panose="020B0604020202020204" pitchFamily="34" charset="0"/>
              <a:buChar char="•"/>
            </a:pPr>
            <a:r>
              <a:rPr lang="es-ES" dirty="0" smtClean="0"/>
              <a:t>Promover la actividad física y la práctica deportiva en la UMH</a:t>
            </a:r>
          </a:p>
          <a:p>
            <a:pPr marL="266700" indent="-180975">
              <a:buFont typeface="Arial" panose="020B0604020202020204" pitchFamily="34" charset="0"/>
              <a:buChar char="•"/>
            </a:pPr>
            <a:r>
              <a:rPr lang="es-ES" dirty="0" smtClean="0"/>
              <a:t>Competiciones deportivas: Trofeo Rector, CADU y CEU</a:t>
            </a:r>
          </a:p>
          <a:p>
            <a:pPr marL="266700" indent="-180975">
              <a:buFont typeface="Arial" panose="020B0604020202020204" pitchFamily="34" charset="0"/>
              <a:buChar char="•"/>
            </a:pPr>
            <a:r>
              <a:rPr lang="es-ES" dirty="0" smtClean="0"/>
              <a:t>Actividades dirigidas</a:t>
            </a:r>
          </a:p>
          <a:p>
            <a:pPr marL="266700" indent="-180975">
              <a:buFont typeface="Arial" panose="020B0604020202020204" pitchFamily="34" charset="0"/>
              <a:buChar char="•"/>
            </a:pPr>
            <a:r>
              <a:rPr lang="es-ES" dirty="0" smtClean="0"/>
              <a:t>Eventos (Puertas abiertas, Día de la Salud, Jornadas de Bienvenida, etc.)</a:t>
            </a:r>
          </a:p>
          <a:p>
            <a:pPr marL="266700" indent="-180975">
              <a:buFont typeface="Arial" panose="020B0604020202020204" pitchFamily="34" charset="0"/>
              <a:buChar char="•"/>
            </a:pPr>
            <a:r>
              <a:rPr lang="es-ES" dirty="0" smtClean="0"/>
              <a:t>Cursos de formación</a:t>
            </a:r>
          </a:p>
          <a:p>
            <a:pPr marL="266700" indent="-180975">
              <a:buFont typeface="Arial" panose="020B0604020202020204" pitchFamily="34" charset="0"/>
              <a:buChar char="•"/>
            </a:pPr>
            <a:r>
              <a:rPr lang="es-ES" dirty="0" smtClean="0"/>
              <a:t>Reserva de instalaciones</a:t>
            </a:r>
          </a:p>
          <a:p>
            <a:r>
              <a:rPr lang="es-ES" dirty="0" smtClean="0"/>
              <a:t>Contacto: </a:t>
            </a:r>
            <a:r>
              <a:rPr lang="es-ES" dirty="0" smtClean="0">
                <a:hlinkClick r:id="rId3"/>
              </a:rPr>
              <a:t>deportes@umh.es</a:t>
            </a:r>
            <a:r>
              <a:rPr lang="es-ES" dirty="0" smtClean="0"/>
              <a:t> / </a:t>
            </a:r>
            <a:r>
              <a:rPr lang="es-ES" dirty="0">
                <a:hlinkClick r:id="rId4"/>
              </a:rPr>
              <a:t>http://</a:t>
            </a:r>
            <a:r>
              <a:rPr lang="es-ES" dirty="0" smtClean="0">
                <a:hlinkClick r:id="rId4"/>
              </a:rPr>
              <a:t>deportes.umh.es/</a:t>
            </a:r>
            <a:r>
              <a:rPr lang="es-ES" dirty="0" smtClean="0"/>
              <a:t> / </a:t>
            </a:r>
            <a:r>
              <a:rPr lang="es-ES" dirty="0" smtClean="0">
                <a:hlinkClick r:id="rId5"/>
              </a:rPr>
              <a:t>es.facebook.com/</a:t>
            </a:r>
            <a:r>
              <a:rPr lang="es-ES" dirty="0" err="1" smtClean="0">
                <a:hlinkClick r:id="rId5"/>
              </a:rPr>
              <a:t>UMHdeportes</a:t>
            </a:r>
            <a:r>
              <a:rPr lang="es-ES" dirty="0">
                <a:hlinkClick r:id="rId5"/>
              </a:rPr>
              <a:t>/</a:t>
            </a:r>
          </a:p>
          <a:p>
            <a:r>
              <a:rPr lang="es-ES" dirty="0"/>
              <a:t/>
            </a:r>
            <a:br>
              <a:rPr lang="es-ES" dirty="0"/>
            </a:br>
            <a:endParaRPr lang="es-ES" dirty="0"/>
          </a:p>
        </p:txBody>
      </p:sp>
      <p:pic>
        <p:nvPicPr>
          <p:cNvPr id="5" name="Imagen 4"/>
          <p:cNvPicPr>
            <a:picLocks noChangeAspect="1"/>
          </p:cNvPicPr>
          <p:nvPr/>
        </p:nvPicPr>
        <p:blipFill rotWithShape="1">
          <a:blip r:embed="rId6"/>
          <a:srcRect l="5123" t="11819" r="18768" b="79518"/>
          <a:stretch/>
        </p:blipFill>
        <p:spPr>
          <a:xfrm>
            <a:off x="0" y="0"/>
            <a:ext cx="12192000" cy="866274"/>
          </a:xfrm>
          <a:prstGeom prst="rect">
            <a:avLst/>
          </a:prstGeom>
        </p:spPr>
      </p:pic>
      <p:pic>
        <p:nvPicPr>
          <p:cNvPr id="6" name="Imagen 5"/>
          <p:cNvPicPr>
            <a:picLocks noChangeAspect="1"/>
          </p:cNvPicPr>
          <p:nvPr/>
        </p:nvPicPr>
        <p:blipFill rotWithShape="1">
          <a:blip r:embed="rId6"/>
          <a:srcRect l="62167" t="11819" r="31972" b="79518"/>
          <a:stretch/>
        </p:blipFill>
        <p:spPr>
          <a:xfrm>
            <a:off x="1409700" y="100851"/>
            <a:ext cx="2163318" cy="371503"/>
          </a:xfrm>
          <a:prstGeom prst="rect">
            <a:avLst/>
          </a:prstGeom>
        </p:spPr>
      </p:pic>
      <p:sp>
        <p:nvSpPr>
          <p:cNvPr id="7" name="CuadroTexto 6"/>
          <p:cNvSpPr txBox="1"/>
          <p:nvPr/>
        </p:nvSpPr>
        <p:spPr>
          <a:xfrm>
            <a:off x="1485900" y="135103"/>
            <a:ext cx="4586577" cy="400110"/>
          </a:xfrm>
          <a:prstGeom prst="rect">
            <a:avLst/>
          </a:prstGeom>
          <a:noFill/>
        </p:spPr>
        <p:txBody>
          <a:bodyPr wrap="none" rtlCol="0">
            <a:spAutoFit/>
          </a:bodyPr>
          <a:lstStyle/>
          <a:p>
            <a:r>
              <a:rPr lang="es-ES" sz="2000" b="1" dirty="0" smtClean="0"/>
              <a:t>Oficina de Campus Saludables y Deportes</a:t>
            </a:r>
            <a:endParaRPr lang="es-ES" sz="2000" b="1" dirty="0"/>
          </a:p>
        </p:txBody>
      </p:sp>
    </p:spTree>
    <p:extLst>
      <p:ext uri="{BB962C8B-B14F-4D97-AF65-F5344CB8AC3E}">
        <p14:creationId xmlns:p14="http://schemas.microsoft.com/office/powerpoint/2010/main" val="3982390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Competiciones Deportivas</a:t>
            </a:r>
            <a:endParaRPr lang="es-ES"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800" y="4439443"/>
            <a:ext cx="3762374" cy="1343025"/>
          </a:xfrm>
          <a:prstGeom prst="rect">
            <a:avLst/>
          </a:prstGeom>
        </p:spPr>
        <p:style>
          <a:lnRef idx="2">
            <a:schemeClr val="dk1"/>
          </a:lnRef>
          <a:fillRef idx="1">
            <a:schemeClr val="lt1"/>
          </a:fillRef>
          <a:effectRef idx="0">
            <a:schemeClr val="dk1"/>
          </a:effectRef>
          <a:fontRef idx="minor">
            <a:schemeClr val="dk1"/>
          </a:fontRef>
        </p:style>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800" y="2948780"/>
            <a:ext cx="1924050" cy="1490663"/>
          </a:xfrm>
          <a:prstGeom prst="rect">
            <a:avLst/>
          </a:prstGeom>
        </p:spPr>
        <p:style>
          <a:lnRef idx="2">
            <a:schemeClr val="dk1"/>
          </a:lnRef>
          <a:fillRef idx="1">
            <a:schemeClr val="lt1"/>
          </a:fillRef>
          <a:effectRef idx="0">
            <a:schemeClr val="dk1"/>
          </a:effectRef>
          <a:fontRef idx="minor">
            <a:schemeClr val="dk1"/>
          </a:fontRef>
        </p:style>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t="18400" r="3400"/>
          <a:stretch/>
        </p:blipFill>
        <p:spPr>
          <a:xfrm>
            <a:off x="2296851" y="2948781"/>
            <a:ext cx="1838324" cy="1490662"/>
          </a:xfrm>
          <a:prstGeom prst="rect">
            <a:avLst/>
          </a:prstGeom>
        </p:spPr>
        <p:style>
          <a:lnRef idx="2">
            <a:schemeClr val="dk1"/>
          </a:lnRef>
          <a:fillRef idx="1">
            <a:schemeClr val="lt1"/>
          </a:fillRef>
          <a:effectRef idx="0">
            <a:schemeClr val="dk1"/>
          </a:effectRef>
          <a:fontRef idx="minor">
            <a:schemeClr val="dk1"/>
          </a:fontRef>
        </p:style>
      </p:pic>
      <p:sp>
        <p:nvSpPr>
          <p:cNvPr id="8" name="Título 1"/>
          <p:cNvSpPr txBox="1">
            <a:spLocks/>
          </p:cNvSpPr>
          <p:nvPr/>
        </p:nvSpPr>
        <p:spPr>
          <a:xfrm>
            <a:off x="4690110" y="2023963"/>
            <a:ext cx="3750945" cy="641632"/>
          </a:xfrm>
          <a:prstGeom prst="rect">
            <a:avLst/>
          </a:prstGeom>
        </p:spPr>
        <p:txBody>
          <a:bodyPr vert="horz" lIns="91440" tIns="45720" rIns="91440" bIns="45720" rtlCol="0" anchor="b">
            <a:normAutofit fontScale="92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400" b="1" dirty="0" smtClean="0"/>
              <a:t>Campeonato Autonómico Deporte Universitario (CADU)</a:t>
            </a:r>
            <a:endParaRPr lang="es-ES" sz="2400" b="1" dirty="0"/>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248" y="2950770"/>
            <a:ext cx="1295400" cy="971550"/>
          </a:xfrm>
          <a:prstGeom prst="rect">
            <a:avLst/>
          </a:prstGeom>
        </p:spPr>
        <p:style>
          <a:lnRef idx="2">
            <a:schemeClr val="dk1"/>
          </a:lnRef>
          <a:fillRef idx="1">
            <a:schemeClr val="lt1"/>
          </a:fillRef>
          <a:effectRef idx="0">
            <a:schemeClr val="dk1"/>
          </a:effectRef>
          <a:fontRef idx="minor">
            <a:schemeClr val="dk1"/>
          </a:fontRef>
        </p:style>
      </p:pic>
      <p:pic>
        <p:nvPicPr>
          <p:cNvPr id="10" name="Imagen 9"/>
          <p:cNvPicPr>
            <a:picLocks noChangeAspect="1"/>
          </p:cNvPicPr>
          <p:nvPr/>
        </p:nvPicPr>
        <p:blipFill rotWithShape="1">
          <a:blip r:embed="rId7" cstate="print">
            <a:extLst>
              <a:ext uri="{28A0092B-C50C-407E-A947-70E740481C1C}">
                <a14:useLocalDpi xmlns:a14="http://schemas.microsoft.com/office/drawing/2010/main" val="0"/>
              </a:ext>
            </a:extLst>
          </a:blip>
          <a:srcRect t="21171"/>
          <a:stretch/>
        </p:blipFill>
        <p:spPr>
          <a:xfrm>
            <a:off x="6323648" y="2950770"/>
            <a:ext cx="1643308" cy="971550"/>
          </a:xfrm>
          <a:prstGeom prst="rect">
            <a:avLst/>
          </a:prstGeom>
        </p:spPr>
        <p:style>
          <a:lnRef idx="2">
            <a:schemeClr val="dk1"/>
          </a:lnRef>
          <a:fillRef idx="1">
            <a:schemeClr val="lt1"/>
          </a:fillRef>
          <a:effectRef idx="0">
            <a:schemeClr val="dk1"/>
          </a:effectRef>
          <a:fontRef idx="minor">
            <a:schemeClr val="dk1"/>
          </a:fontRef>
        </p:style>
      </p:pic>
      <p:pic>
        <p:nvPicPr>
          <p:cNvPr id="12" name="Imagen 11"/>
          <p:cNvPicPr>
            <a:picLocks noChangeAspect="1"/>
          </p:cNvPicPr>
          <p:nvPr/>
        </p:nvPicPr>
        <p:blipFill rotWithShape="1">
          <a:blip r:embed="rId8" cstate="print">
            <a:extLst>
              <a:ext uri="{28A0092B-C50C-407E-A947-70E740481C1C}">
                <a14:useLocalDpi xmlns:a14="http://schemas.microsoft.com/office/drawing/2010/main" val="0"/>
              </a:ext>
            </a:extLst>
          </a:blip>
          <a:srcRect t="21667"/>
          <a:stretch/>
        </p:blipFill>
        <p:spPr>
          <a:xfrm>
            <a:off x="6323646" y="3941369"/>
            <a:ext cx="1643309" cy="988220"/>
          </a:xfrm>
          <a:prstGeom prst="rect">
            <a:avLst/>
          </a:prstGeom>
        </p:spPr>
        <p:style>
          <a:lnRef idx="2">
            <a:schemeClr val="dk1"/>
          </a:lnRef>
          <a:fillRef idx="1">
            <a:schemeClr val="lt1"/>
          </a:fillRef>
          <a:effectRef idx="0">
            <a:schemeClr val="dk1"/>
          </a:effectRef>
          <a:fontRef idx="minor">
            <a:schemeClr val="dk1"/>
          </a:fontRef>
        </p:style>
      </p:pic>
      <p:pic>
        <p:nvPicPr>
          <p:cNvPr id="13" name="Imagen 12"/>
          <p:cNvPicPr>
            <a:picLocks noChangeAspect="1"/>
          </p:cNvPicPr>
          <p:nvPr/>
        </p:nvPicPr>
        <p:blipFill rotWithShape="1">
          <a:blip r:embed="rId9" cstate="print">
            <a:extLst>
              <a:ext uri="{28A0092B-C50C-407E-A947-70E740481C1C}">
                <a14:useLocalDpi xmlns:a14="http://schemas.microsoft.com/office/drawing/2010/main" val="0"/>
              </a:ext>
            </a:extLst>
          </a:blip>
          <a:srcRect t="37500" b="9444"/>
          <a:stretch/>
        </p:blipFill>
        <p:spPr>
          <a:xfrm>
            <a:off x="5028248" y="4948638"/>
            <a:ext cx="2095500" cy="833834"/>
          </a:xfrm>
          <a:prstGeom prst="rect">
            <a:avLst/>
          </a:prstGeom>
        </p:spPr>
        <p:style>
          <a:lnRef idx="2">
            <a:schemeClr val="dk1"/>
          </a:lnRef>
          <a:fillRef idx="1">
            <a:schemeClr val="lt1"/>
          </a:fillRef>
          <a:effectRef idx="0">
            <a:schemeClr val="dk1"/>
          </a:effectRef>
          <a:fontRef idx="minor">
            <a:schemeClr val="dk1"/>
          </a:fontRef>
        </p:style>
      </p:pic>
      <p:pic>
        <p:nvPicPr>
          <p:cNvPr id="14" name="Imagen 13"/>
          <p:cNvPicPr>
            <a:picLocks noChangeAspect="1"/>
          </p:cNvPicPr>
          <p:nvPr/>
        </p:nvPicPr>
        <p:blipFill rotWithShape="1">
          <a:blip r:embed="rId10" cstate="print">
            <a:extLst>
              <a:ext uri="{28A0092B-C50C-407E-A947-70E740481C1C}">
                <a14:useLocalDpi xmlns:a14="http://schemas.microsoft.com/office/drawing/2010/main" val="0"/>
              </a:ext>
            </a:extLst>
          </a:blip>
          <a:srcRect l="13281" t="40278" r="42187"/>
          <a:stretch/>
        </p:blipFill>
        <p:spPr>
          <a:xfrm rot="10800000">
            <a:off x="7142621" y="4948637"/>
            <a:ext cx="824334" cy="833832"/>
          </a:xfrm>
          <a:prstGeom prst="rect">
            <a:avLst/>
          </a:prstGeom>
        </p:spPr>
        <p:style>
          <a:lnRef idx="2">
            <a:schemeClr val="dk1"/>
          </a:lnRef>
          <a:fillRef idx="1">
            <a:schemeClr val="lt1"/>
          </a:fillRef>
          <a:effectRef idx="0">
            <a:schemeClr val="dk1"/>
          </a:effectRef>
          <a:fontRef idx="minor">
            <a:schemeClr val="dk1"/>
          </a:fontRef>
        </p:style>
      </p:pic>
      <p:sp>
        <p:nvSpPr>
          <p:cNvPr id="15" name="Título 1"/>
          <p:cNvSpPr txBox="1">
            <a:spLocks/>
          </p:cNvSpPr>
          <p:nvPr/>
        </p:nvSpPr>
        <p:spPr>
          <a:xfrm>
            <a:off x="372800" y="2023963"/>
            <a:ext cx="3750945" cy="64163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Competiciones Internas</a:t>
            </a:r>
          </a:p>
          <a:p>
            <a:pPr algn="ctr"/>
            <a:r>
              <a:rPr lang="es-ES" sz="2200" b="1" dirty="0" smtClean="0"/>
              <a:t>Trofeo Rector</a:t>
            </a:r>
            <a:endParaRPr lang="es-ES" sz="2200" b="1" dirty="0"/>
          </a:p>
        </p:txBody>
      </p:sp>
      <p:sp>
        <p:nvSpPr>
          <p:cNvPr id="16" name="Título 1"/>
          <p:cNvSpPr txBox="1">
            <a:spLocks/>
          </p:cNvSpPr>
          <p:nvPr/>
        </p:nvSpPr>
        <p:spPr>
          <a:xfrm>
            <a:off x="8441053" y="2037921"/>
            <a:ext cx="3750945" cy="641632"/>
          </a:xfrm>
          <a:prstGeom prst="rect">
            <a:avLst/>
          </a:prstGeom>
        </p:spPr>
        <p:txBody>
          <a:bodyPr vert="horz" lIns="91440" tIns="45720" rIns="91440" bIns="45720" rtlCol="0" anchor="b">
            <a:normAutofit fontScale="92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400" b="1" dirty="0" smtClean="0"/>
              <a:t>Campeonato España Universitario (CEU)</a:t>
            </a:r>
            <a:endParaRPr lang="es-ES" sz="2400" b="1" dirty="0"/>
          </a:p>
        </p:txBody>
      </p:sp>
      <p:pic>
        <p:nvPicPr>
          <p:cNvPr id="17" name="Imagen 16"/>
          <p:cNvPicPr>
            <a:picLocks noChangeAspect="1"/>
          </p:cNvPicPr>
          <p:nvPr/>
        </p:nvPicPr>
        <p:blipFill rotWithShape="1">
          <a:blip r:embed="rId11" cstate="print">
            <a:extLst>
              <a:ext uri="{28A0092B-C50C-407E-A947-70E740481C1C}">
                <a14:useLocalDpi xmlns:a14="http://schemas.microsoft.com/office/drawing/2010/main" val="0"/>
              </a:ext>
            </a:extLst>
          </a:blip>
          <a:srcRect t="31458" b="14681"/>
          <a:stretch/>
        </p:blipFill>
        <p:spPr>
          <a:xfrm>
            <a:off x="8847173" y="2950770"/>
            <a:ext cx="2938707" cy="581025"/>
          </a:xfrm>
          <a:prstGeom prst="rect">
            <a:avLst/>
          </a:prstGeom>
        </p:spPr>
        <p:style>
          <a:lnRef idx="2">
            <a:schemeClr val="dk1"/>
          </a:lnRef>
          <a:fillRef idx="1">
            <a:schemeClr val="lt1"/>
          </a:fillRef>
          <a:effectRef idx="0">
            <a:schemeClr val="dk1"/>
          </a:effectRef>
          <a:fontRef idx="minor">
            <a:schemeClr val="dk1"/>
          </a:fontRef>
        </p:style>
      </p:pic>
      <p:pic>
        <p:nvPicPr>
          <p:cNvPr id="18" name="Imagen 17"/>
          <p:cNvPicPr>
            <a:picLocks noChangeAspect="1"/>
          </p:cNvPicPr>
          <p:nvPr/>
        </p:nvPicPr>
        <p:blipFill rotWithShape="1">
          <a:blip r:embed="rId12" cstate="print">
            <a:extLst>
              <a:ext uri="{28A0092B-C50C-407E-A947-70E740481C1C}">
                <a14:useLocalDpi xmlns:a14="http://schemas.microsoft.com/office/drawing/2010/main" val="0"/>
              </a:ext>
            </a:extLst>
          </a:blip>
          <a:srcRect t="25695"/>
          <a:stretch/>
        </p:blipFill>
        <p:spPr>
          <a:xfrm>
            <a:off x="8847171" y="3547523"/>
            <a:ext cx="1156931" cy="701102"/>
          </a:xfrm>
          <a:prstGeom prst="rect">
            <a:avLst/>
          </a:prstGeom>
        </p:spPr>
        <p:style>
          <a:lnRef idx="2">
            <a:schemeClr val="dk1"/>
          </a:lnRef>
          <a:fillRef idx="1">
            <a:schemeClr val="lt1"/>
          </a:fillRef>
          <a:effectRef idx="0">
            <a:schemeClr val="dk1"/>
          </a:effectRef>
          <a:fontRef idx="minor">
            <a:schemeClr val="dk1"/>
          </a:fontRef>
        </p:style>
      </p:pic>
      <p:pic>
        <p:nvPicPr>
          <p:cNvPr id="19" name="Imagen 18"/>
          <p:cNvPicPr>
            <a:picLocks noChangeAspect="1"/>
          </p:cNvPicPr>
          <p:nvPr/>
        </p:nvPicPr>
        <p:blipFill rotWithShape="1">
          <a:blip r:embed="rId13" cstate="print">
            <a:extLst>
              <a:ext uri="{28A0092B-C50C-407E-A947-70E740481C1C}">
                <a14:useLocalDpi xmlns:a14="http://schemas.microsoft.com/office/drawing/2010/main" val="0"/>
              </a:ext>
            </a:extLst>
          </a:blip>
          <a:srcRect l="8889" r="31250"/>
          <a:stretch/>
        </p:blipFill>
        <p:spPr>
          <a:xfrm rot="5400000">
            <a:off x="8959186" y="4136610"/>
            <a:ext cx="885842" cy="1109872"/>
          </a:xfrm>
          <a:prstGeom prst="rect">
            <a:avLst/>
          </a:prstGeom>
        </p:spPr>
        <p:style>
          <a:lnRef idx="2">
            <a:schemeClr val="dk1"/>
          </a:lnRef>
          <a:fillRef idx="1">
            <a:schemeClr val="lt1"/>
          </a:fillRef>
          <a:effectRef idx="0">
            <a:schemeClr val="dk1"/>
          </a:effectRef>
          <a:fontRef idx="minor">
            <a:schemeClr val="dk1"/>
          </a:fontRef>
        </p:style>
      </p:pic>
      <p:pic>
        <p:nvPicPr>
          <p:cNvPr id="20" name="Imagen 19"/>
          <p:cNvPicPr>
            <a:picLocks noChangeAspect="1"/>
          </p:cNvPicPr>
          <p:nvPr/>
        </p:nvPicPr>
        <p:blipFill rotWithShape="1">
          <a:blip r:embed="rId14" cstate="print">
            <a:extLst>
              <a:ext uri="{28A0092B-C50C-407E-A947-70E740481C1C}">
                <a14:useLocalDpi xmlns:a14="http://schemas.microsoft.com/office/drawing/2010/main" val="0"/>
              </a:ext>
            </a:extLst>
          </a:blip>
          <a:srcRect l="13646" t="41806" r="5416" b="12222"/>
          <a:stretch/>
        </p:blipFill>
        <p:spPr>
          <a:xfrm>
            <a:off x="9957043" y="4248625"/>
            <a:ext cx="1828837" cy="885842"/>
          </a:xfrm>
          <a:prstGeom prst="rect">
            <a:avLst/>
          </a:prstGeom>
        </p:spPr>
        <p:style>
          <a:lnRef idx="2">
            <a:schemeClr val="dk1"/>
          </a:lnRef>
          <a:fillRef idx="1">
            <a:schemeClr val="lt1"/>
          </a:fillRef>
          <a:effectRef idx="0">
            <a:schemeClr val="dk1"/>
          </a:effectRef>
          <a:fontRef idx="minor">
            <a:schemeClr val="dk1"/>
          </a:fontRef>
        </p:style>
      </p:pic>
      <p:pic>
        <p:nvPicPr>
          <p:cNvPr id="21" name="Imagen 20"/>
          <p:cNvPicPr>
            <a:picLocks noChangeAspect="1"/>
          </p:cNvPicPr>
          <p:nvPr/>
        </p:nvPicPr>
        <p:blipFill rotWithShape="1">
          <a:blip r:embed="rId15" cstate="print">
            <a:extLst>
              <a:ext uri="{28A0092B-C50C-407E-A947-70E740481C1C}">
                <a14:useLocalDpi xmlns:a14="http://schemas.microsoft.com/office/drawing/2010/main" val="0"/>
              </a:ext>
            </a:extLst>
          </a:blip>
          <a:srcRect l="23958" t="42222" r="18542" b="12917"/>
          <a:stretch/>
        </p:blipFill>
        <p:spPr>
          <a:xfrm>
            <a:off x="5028248" y="3941369"/>
            <a:ext cx="1276526" cy="988220"/>
          </a:xfrm>
          <a:prstGeom prst="rect">
            <a:avLst/>
          </a:prstGeom>
        </p:spPr>
        <p:style>
          <a:lnRef idx="2">
            <a:schemeClr val="dk1"/>
          </a:lnRef>
          <a:fillRef idx="1">
            <a:schemeClr val="lt1"/>
          </a:fillRef>
          <a:effectRef idx="0">
            <a:schemeClr val="dk1"/>
          </a:effectRef>
          <a:fontRef idx="minor">
            <a:schemeClr val="dk1"/>
          </a:fontRef>
        </p:style>
      </p:pic>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28646" t="41389" r="24167" b="35416"/>
          <a:stretch/>
        </p:blipFill>
        <p:spPr>
          <a:xfrm>
            <a:off x="10017995" y="3547523"/>
            <a:ext cx="1767885" cy="701102"/>
          </a:xfrm>
          <a:prstGeom prst="rect">
            <a:avLst/>
          </a:prstGeom>
        </p:spPr>
        <p:style>
          <a:lnRef idx="2">
            <a:schemeClr val="dk1"/>
          </a:lnRef>
          <a:fillRef idx="1">
            <a:schemeClr val="lt1"/>
          </a:fillRef>
          <a:effectRef idx="0">
            <a:schemeClr val="dk1"/>
          </a:effectRef>
          <a:fontRef idx="minor">
            <a:schemeClr val="dk1"/>
          </a:fontRef>
        </p:style>
      </p:pic>
      <p:pic>
        <p:nvPicPr>
          <p:cNvPr id="24" name="Imagen 23"/>
          <p:cNvPicPr>
            <a:picLocks noChangeAspect="1"/>
          </p:cNvPicPr>
          <p:nvPr/>
        </p:nvPicPr>
        <p:blipFill rotWithShape="1">
          <a:blip r:embed="rId17" cstate="print">
            <a:extLst>
              <a:ext uri="{28A0092B-C50C-407E-A947-70E740481C1C}">
                <a14:useLocalDpi xmlns:a14="http://schemas.microsoft.com/office/drawing/2010/main" val="0"/>
              </a:ext>
            </a:extLst>
          </a:blip>
          <a:srcRect t="38889"/>
          <a:stretch/>
        </p:blipFill>
        <p:spPr>
          <a:xfrm>
            <a:off x="8847171" y="5134466"/>
            <a:ext cx="1401420" cy="648003"/>
          </a:xfrm>
          <a:prstGeom prst="rect">
            <a:avLst/>
          </a:prstGeom>
        </p:spPr>
        <p:style>
          <a:lnRef idx="2">
            <a:schemeClr val="dk1"/>
          </a:lnRef>
          <a:fillRef idx="1">
            <a:schemeClr val="lt1"/>
          </a:fillRef>
          <a:effectRef idx="0">
            <a:schemeClr val="dk1"/>
          </a:effectRef>
          <a:fontRef idx="minor">
            <a:schemeClr val="dk1"/>
          </a:fontRef>
        </p:style>
      </p:pic>
      <p:pic>
        <p:nvPicPr>
          <p:cNvPr id="26" name="Imagen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17995" y="5134465"/>
            <a:ext cx="1767885" cy="648003"/>
          </a:xfrm>
          <a:prstGeom prst="rect">
            <a:avLst/>
          </a:prstGeom>
        </p:spPr>
        <p:style>
          <a:lnRef idx="2">
            <a:schemeClr val="dk1"/>
          </a:lnRef>
          <a:fillRef idx="1">
            <a:schemeClr val="lt1"/>
          </a:fillRef>
          <a:effectRef idx="0">
            <a:schemeClr val="dk1"/>
          </a:effectRef>
          <a:fontRef idx="minor">
            <a:schemeClr val="dk1"/>
          </a:fontRef>
        </p:style>
      </p:pic>
      <p:sp>
        <p:nvSpPr>
          <p:cNvPr id="23" name="Título 1"/>
          <p:cNvSpPr txBox="1">
            <a:spLocks/>
          </p:cNvSpPr>
          <p:nvPr/>
        </p:nvSpPr>
        <p:spPr>
          <a:xfrm>
            <a:off x="-507257" y="5635091"/>
            <a:ext cx="12510571"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Rellenar formularios de inscripción / Posteriormente contactamos / </a:t>
            </a:r>
            <a:r>
              <a:rPr lang="es-ES" sz="2400" dirty="0">
                <a:hlinkClick r:id="rId19"/>
              </a:rPr>
              <a:t>http://universite.umh.es/cadu/</a:t>
            </a:r>
            <a:endParaRPr lang="es-ES" sz="2200" b="1" dirty="0" smtClean="0"/>
          </a:p>
        </p:txBody>
      </p:sp>
      <p:pic>
        <p:nvPicPr>
          <p:cNvPr id="3" name="Imagen 2"/>
          <p:cNvPicPr>
            <a:picLocks noChangeAspect="1"/>
          </p:cNvPicPr>
          <p:nvPr/>
        </p:nvPicPr>
        <p:blipFill rotWithShape="1">
          <a:blip r:embed="rId20"/>
          <a:srcRect l="22245" t="11796" r="44104" b="10998"/>
          <a:stretch/>
        </p:blipFill>
        <p:spPr>
          <a:xfrm>
            <a:off x="9034732" y="2933008"/>
            <a:ext cx="2549621" cy="2889196"/>
          </a:xfrm>
          <a:prstGeom prst="rect">
            <a:avLst/>
          </a:prstGeom>
        </p:spPr>
      </p:pic>
      <p:pic>
        <p:nvPicPr>
          <p:cNvPr id="25" name="Imagen 24"/>
          <p:cNvPicPr>
            <a:picLocks noChangeAspect="1"/>
          </p:cNvPicPr>
          <p:nvPr/>
        </p:nvPicPr>
        <p:blipFill rotWithShape="1">
          <a:blip r:embed="rId21"/>
          <a:srcRect l="5123" t="11819" r="18768" b="79518"/>
          <a:stretch/>
        </p:blipFill>
        <p:spPr>
          <a:xfrm>
            <a:off x="0" y="0"/>
            <a:ext cx="12192000" cy="866274"/>
          </a:xfrm>
          <a:prstGeom prst="rect">
            <a:avLst/>
          </a:prstGeom>
        </p:spPr>
      </p:pic>
      <p:pic>
        <p:nvPicPr>
          <p:cNvPr id="27" name="Imagen 26"/>
          <p:cNvPicPr>
            <a:picLocks noChangeAspect="1"/>
          </p:cNvPicPr>
          <p:nvPr/>
        </p:nvPicPr>
        <p:blipFill rotWithShape="1">
          <a:blip r:embed="rId21"/>
          <a:srcRect l="62167" t="11819" r="31972" b="79518"/>
          <a:stretch/>
        </p:blipFill>
        <p:spPr>
          <a:xfrm>
            <a:off x="1409700" y="100851"/>
            <a:ext cx="2163318" cy="371503"/>
          </a:xfrm>
          <a:prstGeom prst="rect">
            <a:avLst/>
          </a:prstGeom>
        </p:spPr>
      </p:pic>
      <p:sp>
        <p:nvSpPr>
          <p:cNvPr id="28" name="CuadroTexto 27"/>
          <p:cNvSpPr txBox="1"/>
          <p:nvPr/>
        </p:nvSpPr>
        <p:spPr>
          <a:xfrm>
            <a:off x="1485900" y="135103"/>
            <a:ext cx="4586577" cy="400110"/>
          </a:xfrm>
          <a:prstGeom prst="rect">
            <a:avLst/>
          </a:prstGeom>
          <a:noFill/>
        </p:spPr>
        <p:txBody>
          <a:bodyPr wrap="none" rtlCol="0">
            <a:spAutoFit/>
          </a:bodyPr>
          <a:lstStyle/>
          <a:p>
            <a:r>
              <a:rPr lang="es-ES" sz="2000" b="1" dirty="0" smtClean="0"/>
              <a:t>Oficina de Campus Saludables y Deportes</a:t>
            </a:r>
            <a:endParaRPr lang="es-ES" sz="2000" b="1" dirty="0"/>
          </a:p>
        </p:txBody>
      </p:sp>
    </p:spTree>
    <p:extLst>
      <p:ext uri="{BB962C8B-B14F-4D97-AF65-F5344CB8AC3E}">
        <p14:creationId xmlns:p14="http://schemas.microsoft.com/office/powerpoint/2010/main" val="77038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Actividades Dirigidas</a:t>
            </a:r>
            <a:endParaRPr lang="es-ES" dirty="0"/>
          </a:p>
        </p:txBody>
      </p:sp>
      <p:pic>
        <p:nvPicPr>
          <p:cNvPr id="5" name="Imagen 4"/>
          <p:cNvPicPr>
            <a:picLocks noChangeAspect="1"/>
          </p:cNvPicPr>
          <p:nvPr/>
        </p:nvPicPr>
        <p:blipFill rotWithShape="1">
          <a:blip r:embed="rId3"/>
          <a:srcRect l="18226" t="15481" r="18619" b="12469"/>
          <a:stretch/>
        </p:blipFill>
        <p:spPr>
          <a:xfrm>
            <a:off x="268170" y="2437330"/>
            <a:ext cx="4365896" cy="3113074"/>
          </a:xfrm>
          <a:prstGeom prst="rect">
            <a:avLst/>
          </a:prstGeom>
        </p:spPr>
      </p:pic>
      <p:pic>
        <p:nvPicPr>
          <p:cNvPr id="6" name="Imagen 5"/>
          <p:cNvPicPr>
            <a:picLocks noChangeAspect="1"/>
          </p:cNvPicPr>
          <p:nvPr/>
        </p:nvPicPr>
        <p:blipFill rotWithShape="1">
          <a:blip r:embed="rId4"/>
          <a:srcRect l="15986" t="32694" r="16349" b="21156"/>
          <a:stretch/>
        </p:blipFill>
        <p:spPr>
          <a:xfrm>
            <a:off x="5515428" y="2437330"/>
            <a:ext cx="5486402" cy="2338706"/>
          </a:xfrm>
          <a:prstGeom prst="rect">
            <a:avLst/>
          </a:prstGeom>
        </p:spPr>
      </p:pic>
      <p:sp>
        <p:nvSpPr>
          <p:cNvPr id="8" name="Título 1"/>
          <p:cNvSpPr txBox="1">
            <a:spLocks/>
          </p:cNvSpPr>
          <p:nvPr/>
        </p:nvSpPr>
        <p:spPr>
          <a:xfrm>
            <a:off x="416343" y="1766529"/>
            <a:ext cx="3750945"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Campus de Elche</a:t>
            </a:r>
          </a:p>
        </p:txBody>
      </p:sp>
      <p:sp>
        <p:nvSpPr>
          <p:cNvPr id="9" name="Título 1"/>
          <p:cNvSpPr txBox="1">
            <a:spLocks/>
          </p:cNvSpPr>
          <p:nvPr/>
        </p:nvSpPr>
        <p:spPr>
          <a:xfrm>
            <a:off x="6780857" y="1766529"/>
            <a:ext cx="3750945"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Campus de San Juan</a:t>
            </a:r>
          </a:p>
        </p:txBody>
      </p:sp>
      <p:sp>
        <p:nvSpPr>
          <p:cNvPr id="11" name="Título 1"/>
          <p:cNvSpPr txBox="1">
            <a:spLocks/>
          </p:cNvSpPr>
          <p:nvPr/>
        </p:nvSpPr>
        <p:spPr>
          <a:xfrm>
            <a:off x="5500914" y="4991719"/>
            <a:ext cx="6286246" cy="1117369"/>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b="1" dirty="0" smtClean="0"/>
              <a:t>Campus </a:t>
            </a:r>
            <a:r>
              <a:rPr lang="es-ES" sz="1600" b="1" dirty="0"/>
              <a:t>de Tarifas para las actividades por trimestre</a:t>
            </a:r>
            <a:r>
              <a:rPr lang="es-ES" sz="1600" b="1" dirty="0" smtClean="0"/>
              <a:t>:</a:t>
            </a:r>
          </a:p>
          <a:p>
            <a:endParaRPr lang="es-ES" sz="1600" b="1" dirty="0"/>
          </a:p>
          <a:p>
            <a:pPr marL="285750" indent="-285750">
              <a:buClr>
                <a:schemeClr val="accent1"/>
              </a:buClr>
              <a:buFont typeface="Arial" panose="020B0604020202020204" pitchFamily="34" charset="0"/>
              <a:buChar char="•"/>
            </a:pPr>
            <a:r>
              <a:rPr lang="es-ES" sz="1600" b="1" dirty="0" smtClean="0"/>
              <a:t>UMH </a:t>
            </a:r>
            <a:r>
              <a:rPr lang="es-ES" sz="1600" b="1" dirty="0"/>
              <a:t>y tarjeta solidaria 36 €/trimestre (Estudiantes y personal de la UMH y UA)</a:t>
            </a:r>
          </a:p>
          <a:p>
            <a:pPr marL="285750" indent="-285750">
              <a:buClr>
                <a:schemeClr val="accent1"/>
              </a:buClr>
              <a:buFont typeface="Arial" panose="020B0604020202020204" pitchFamily="34" charset="0"/>
              <a:buChar char="•"/>
            </a:pPr>
            <a:r>
              <a:rPr lang="es-ES" sz="1600" b="1" dirty="0" smtClean="0"/>
              <a:t>UMH </a:t>
            </a:r>
            <a:r>
              <a:rPr lang="es-ES" sz="1600" b="1" dirty="0"/>
              <a:t>extensa 54 €/trimestre</a:t>
            </a:r>
          </a:p>
          <a:p>
            <a:pPr marL="285750" indent="-285750">
              <a:buClr>
                <a:schemeClr val="accent1"/>
              </a:buClr>
              <a:buFont typeface="Arial" panose="020B0604020202020204" pitchFamily="34" charset="0"/>
              <a:buChar char="•"/>
            </a:pPr>
            <a:r>
              <a:rPr lang="es-ES" sz="1600" b="1" dirty="0" smtClean="0"/>
              <a:t>No </a:t>
            </a:r>
            <a:r>
              <a:rPr lang="es-ES" sz="1600" b="1" dirty="0"/>
              <a:t>UMH 72 €/trimestre. El resto de personas</a:t>
            </a:r>
            <a:endParaRPr lang="es-ES" sz="1600" b="1" dirty="0" smtClean="0"/>
          </a:p>
        </p:txBody>
      </p:sp>
      <p:pic>
        <p:nvPicPr>
          <p:cNvPr id="10" name="Imagen 9"/>
          <p:cNvPicPr>
            <a:picLocks noChangeAspect="1"/>
          </p:cNvPicPr>
          <p:nvPr/>
        </p:nvPicPr>
        <p:blipFill rotWithShape="1">
          <a:blip r:embed="rId5"/>
          <a:srcRect l="5123" t="11819" r="18768" b="79518"/>
          <a:stretch/>
        </p:blipFill>
        <p:spPr>
          <a:xfrm>
            <a:off x="0" y="0"/>
            <a:ext cx="12192000" cy="866274"/>
          </a:xfrm>
          <a:prstGeom prst="rect">
            <a:avLst/>
          </a:prstGeom>
        </p:spPr>
      </p:pic>
      <p:pic>
        <p:nvPicPr>
          <p:cNvPr id="12" name="Imagen 11"/>
          <p:cNvPicPr>
            <a:picLocks noChangeAspect="1"/>
          </p:cNvPicPr>
          <p:nvPr/>
        </p:nvPicPr>
        <p:blipFill rotWithShape="1">
          <a:blip r:embed="rId5"/>
          <a:srcRect l="62167" t="11819" r="31972" b="79518"/>
          <a:stretch/>
        </p:blipFill>
        <p:spPr>
          <a:xfrm>
            <a:off x="1409700" y="100851"/>
            <a:ext cx="2163318" cy="371503"/>
          </a:xfrm>
          <a:prstGeom prst="rect">
            <a:avLst/>
          </a:prstGeom>
        </p:spPr>
      </p:pic>
      <p:sp>
        <p:nvSpPr>
          <p:cNvPr id="13" name="CuadroTexto 12"/>
          <p:cNvSpPr txBox="1"/>
          <p:nvPr/>
        </p:nvSpPr>
        <p:spPr>
          <a:xfrm>
            <a:off x="1485900" y="135103"/>
            <a:ext cx="4586577" cy="400110"/>
          </a:xfrm>
          <a:prstGeom prst="rect">
            <a:avLst/>
          </a:prstGeom>
          <a:noFill/>
        </p:spPr>
        <p:txBody>
          <a:bodyPr wrap="none" rtlCol="0">
            <a:spAutoFit/>
          </a:bodyPr>
          <a:lstStyle/>
          <a:p>
            <a:r>
              <a:rPr lang="es-ES" sz="2000" b="1" dirty="0" smtClean="0"/>
              <a:t>Oficina de Campus Saludables y Deportes</a:t>
            </a:r>
            <a:endParaRPr lang="es-ES" sz="2000" b="1" dirty="0"/>
          </a:p>
        </p:txBody>
      </p:sp>
    </p:spTree>
    <p:extLst>
      <p:ext uri="{BB962C8B-B14F-4D97-AF65-F5344CB8AC3E}">
        <p14:creationId xmlns:p14="http://schemas.microsoft.com/office/powerpoint/2010/main" val="1650296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PMC y Sala de Musculación</a:t>
            </a:r>
            <a:endParaRPr lang="es-ES" dirty="0"/>
          </a:p>
        </p:txBody>
      </p:sp>
      <p:sp>
        <p:nvSpPr>
          <p:cNvPr id="8" name="Título 1"/>
          <p:cNvSpPr txBox="1">
            <a:spLocks/>
          </p:cNvSpPr>
          <p:nvPr/>
        </p:nvSpPr>
        <p:spPr>
          <a:xfrm>
            <a:off x="416343" y="1766529"/>
            <a:ext cx="5238412"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Programa de Musculación y </a:t>
            </a:r>
            <a:r>
              <a:rPr lang="es-ES" sz="2200" b="1" dirty="0" err="1" smtClean="0"/>
              <a:t>Cardio</a:t>
            </a:r>
            <a:r>
              <a:rPr lang="es-ES" sz="2200" b="1" dirty="0" smtClean="0"/>
              <a:t> (Elche)</a:t>
            </a:r>
          </a:p>
        </p:txBody>
      </p:sp>
      <p:sp>
        <p:nvSpPr>
          <p:cNvPr id="10" name="Título 1"/>
          <p:cNvSpPr txBox="1">
            <a:spLocks/>
          </p:cNvSpPr>
          <p:nvPr/>
        </p:nvSpPr>
        <p:spPr>
          <a:xfrm>
            <a:off x="416342" y="4279080"/>
            <a:ext cx="4387886" cy="1107071"/>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dirty="0"/>
              <a:t>1er trimestre: </a:t>
            </a:r>
            <a:r>
              <a:rPr lang="es-ES" sz="1600" b="1" dirty="0"/>
              <a:t>1 octubre – 31 diciembre</a:t>
            </a:r>
          </a:p>
          <a:p>
            <a:r>
              <a:rPr lang="es-ES" sz="1600" dirty="0" smtClean="0"/>
              <a:t>2º trimestre</a:t>
            </a:r>
            <a:r>
              <a:rPr lang="es-ES" sz="1600" dirty="0"/>
              <a:t>: </a:t>
            </a:r>
            <a:r>
              <a:rPr lang="es-ES" sz="1600" b="1" dirty="0"/>
              <a:t>1 enero – 31 marzo</a:t>
            </a:r>
          </a:p>
          <a:p>
            <a:r>
              <a:rPr lang="es-ES" sz="1600" dirty="0" smtClean="0"/>
              <a:t>3er </a:t>
            </a:r>
            <a:r>
              <a:rPr lang="es-ES" sz="1600" dirty="0"/>
              <a:t>trimestre: </a:t>
            </a:r>
            <a:r>
              <a:rPr lang="es-ES" sz="1600" b="1" dirty="0"/>
              <a:t>1 abril – 30 junio</a:t>
            </a:r>
          </a:p>
          <a:p>
            <a:r>
              <a:rPr lang="es-ES" sz="1600" dirty="0"/>
              <a:t>PMC verano: </a:t>
            </a:r>
            <a:r>
              <a:rPr lang="es-ES" sz="1600" b="1" dirty="0"/>
              <a:t>meses de julio y septiembre</a:t>
            </a:r>
            <a:endParaRPr lang="es-ES" sz="1600" b="1" dirty="0" smtClean="0"/>
          </a:p>
        </p:txBody>
      </p:sp>
      <p:sp>
        <p:nvSpPr>
          <p:cNvPr id="12" name="Título 1"/>
          <p:cNvSpPr txBox="1">
            <a:spLocks/>
          </p:cNvSpPr>
          <p:nvPr/>
        </p:nvSpPr>
        <p:spPr>
          <a:xfrm>
            <a:off x="4167288" y="4439651"/>
            <a:ext cx="7784978" cy="94650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dirty="0"/>
              <a:t>Turnos de </a:t>
            </a:r>
            <a:r>
              <a:rPr lang="es-ES" sz="1600" b="1" dirty="0"/>
              <a:t>3 días </a:t>
            </a:r>
            <a:r>
              <a:rPr lang="es-ES" sz="1600" dirty="0"/>
              <a:t>de entrenamiento a la semana:</a:t>
            </a:r>
          </a:p>
          <a:p>
            <a:r>
              <a:rPr lang="es-ES" sz="1600" b="1" dirty="0"/>
              <a:t>Lunes, miércoles y viernes </a:t>
            </a:r>
            <a:r>
              <a:rPr lang="es-ES" sz="1600" dirty="0"/>
              <a:t>de (08:00-09:00) (09:30-10:30) (15:30-16:30) (17:00-18:00) (19:00-20:00)</a:t>
            </a:r>
          </a:p>
          <a:p>
            <a:r>
              <a:rPr lang="es-ES" sz="1600" dirty="0"/>
              <a:t>Turnos de </a:t>
            </a:r>
            <a:r>
              <a:rPr lang="es-ES" sz="1600" b="1" dirty="0"/>
              <a:t>2 días </a:t>
            </a:r>
            <a:r>
              <a:rPr lang="es-ES" sz="1600" dirty="0"/>
              <a:t>de entrenamiento a la semana:</a:t>
            </a:r>
          </a:p>
          <a:p>
            <a:r>
              <a:rPr lang="es-ES" sz="1600" b="1" dirty="0"/>
              <a:t>Martes y jueves </a:t>
            </a:r>
            <a:r>
              <a:rPr lang="es-ES" sz="1600" dirty="0"/>
              <a:t>de (08:00-09:00) (09:30-10:30) (15:30-16:30) (19:30-20:30)</a:t>
            </a:r>
            <a:endParaRPr lang="es-ES" sz="1600" dirty="0" smtClean="0"/>
          </a:p>
        </p:txBody>
      </p:sp>
      <p:sp>
        <p:nvSpPr>
          <p:cNvPr id="13" name="Título 1"/>
          <p:cNvSpPr txBox="1">
            <a:spLocks/>
          </p:cNvSpPr>
          <p:nvPr/>
        </p:nvSpPr>
        <p:spPr>
          <a:xfrm>
            <a:off x="4167286" y="5310737"/>
            <a:ext cx="9177291" cy="566359"/>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b="1" dirty="0"/>
              <a:t>PMC 3 sesiones + VCF</a:t>
            </a:r>
            <a:r>
              <a:rPr lang="es-ES" sz="1600" dirty="0"/>
              <a:t>: 130€ Personal no UMH; 97.50€ UMH Extensa; </a:t>
            </a:r>
            <a:r>
              <a:rPr lang="es-ES" sz="1600" b="1" dirty="0"/>
              <a:t>65€ Personal UMH</a:t>
            </a:r>
            <a:r>
              <a:rPr lang="es-ES" sz="1600" dirty="0" smtClean="0"/>
              <a:t>.</a:t>
            </a:r>
            <a:endParaRPr lang="es-ES" sz="1600" dirty="0"/>
          </a:p>
          <a:p>
            <a:r>
              <a:rPr lang="es-ES" sz="1600" b="1" dirty="0"/>
              <a:t>PMC 2 sesiones + VCF</a:t>
            </a:r>
            <a:r>
              <a:rPr lang="es-ES" sz="1600" dirty="0"/>
              <a:t>: 106€ Personal no UMH; 79.50€ UMH Extensa; </a:t>
            </a:r>
            <a:r>
              <a:rPr lang="es-ES" sz="1600" b="1" dirty="0"/>
              <a:t>53€ Personal UMH</a:t>
            </a:r>
            <a:r>
              <a:rPr lang="es-ES" sz="1600" dirty="0"/>
              <a:t>.</a:t>
            </a:r>
            <a:endParaRPr lang="es-ES" sz="1600" dirty="0" smtClean="0"/>
          </a:p>
        </p:txBody>
      </p:sp>
      <p:pic>
        <p:nvPicPr>
          <p:cNvPr id="7" name="Imagen 6"/>
          <p:cNvPicPr>
            <a:picLocks noChangeAspect="1"/>
          </p:cNvPicPr>
          <p:nvPr/>
        </p:nvPicPr>
        <p:blipFill rotWithShape="1">
          <a:blip r:embed="rId3"/>
          <a:srcRect l="7977" t="30381" r="23571" b="32858"/>
          <a:stretch/>
        </p:blipFill>
        <p:spPr>
          <a:xfrm>
            <a:off x="560273" y="2568732"/>
            <a:ext cx="4831216" cy="1621608"/>
          </a:xfrm>
          <a:prstGeom prst="rect">
            <a:avLst/>
          </a:prstGeom>
        </p:spPr>
      </p:pic>
      <p:sp>
        <p:nvSpPr>
          <p:cNvPr id="15" name="Rectángulo 14"/>
          <p:cNvSpPr/>
          <p:nvPr/>
        </p:nvSpPr>
        <p:spPr>
          <a:xfrm>
            <a:off x="297006" y="5877096"/>
            <a:ext cx="5357749" cy="369332"/>
          </a:xfrm>
          <a:prstGeom prst="rect">
            <a:avLst/>
          </a:prstGeom>
        </p:spPr>
        <p:txBody>
          <a:bodyPr wrap="none">
            <a:spAutoFit/>
          </a:bodyPr>
          <a:lstStyle/>
          <a:p>
            <a:r>
              <a:rPr lang="es-ES" dirty="0">
                <a:hlinkClick r:id="rId4"/>
              </a:rPr>
              <a:t>https://deportes.umh.es/cursos/musculacion-y-cardio/</a:t>
            </a:r>
            <a:endParaRPr lang="es-ES" dirty="0"/>
          </a:p>
        </p:txBody>
      </p:sp>
      <p:sp>
        <p:nvSpPr>
          <p:cNvPr id="17" name="Título 1"/>
          <p:cNvSpPr txBox="1">
            <a:spLocks/>
          </p:cNvSpPr>
          <p:nvPr/>
        </p:nvSpPr>
        <p:spPr>
          <a:xfrm>
            <a:off x="6880458" y="1757066"/>
            <a:ext cx="4382628"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Sala de Musculación (Elche y San Juan)</a:t>
            </a:r>
          </a:p>
        </p:txBody>
      </p:sp>
      <p:pic>
        <p:nvPicPr>
          <p:cNvPr id="18" name="Imagen 17"/>
          <p:cNvPicPr>
            <a:picLocks noChangeAspect="1"/>
          </p:cNvPicPr>
          <p:nvPr/>
        </p:nvPicPr>
        <p:blipFill rotWithShape="1">
          <a:blip r:embed="rId5"/>
          <a:srcRect l="16076" t="8458" r="15624" b="18109"/>
          <a:stretch/>
        </p:blipFill>
        <p:spPr>
          <a:xfrm>
            <a:off x="5980228" y="2608446"/>
            <a:ext cx="2354083" cy="1581894"/>
          </a:xfrm>
          <a:prstGeom prst="rect">
            <a:avLst/>
          </a:prstGeom>
        </p:spPr>
      </p:pic>
      <p:sp>
        <p:nvSpPr>
          <p:cNvPr id="19" name="Título 1"/>
          <p:cNvSpPr txBox="1">
            <a:spLocks/>
          </p:cNvSpPr>
          <p:nvPr/>
        </p:nvSpPr>
        <p:spPr>
          <a:xfrm>
            <a:off x="8450000" y="3082012"/>
            <a:ext cx="3386152" cy="1325466"/>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dirty="0" smtClean="0"/>
              <a:t>Sala de musculación y piscina </a:t>
            </a:r>
            <a:r>
              <a:rPr lang="es-ES" sz="1600" dirty="0"/>
              <a:t>en </a:t>
            </a:r>
            <a:r>
              <a:rPr lang="es-ES" sz="1600" dirty="0" smtClean="0"/>
              <a:t>verano</a:t>
            </a:r>
          </a:p>
          <a:p>
            <a:endParaRPr lang="es-ES" sz="1600" dirty="0"/>
          </a:p>
          <a:p>
            <a:r>
              <a:rPr lang="es-ES" sz="1600" dirty="0" smtClean="0"/>
              <a:t>180 </a:t>
            </a:r>
            <a:r>
              <a:rPr lang="es-ES" sz="1600" dirty="0"/>
              <a:t>€ No UMH – € 120 Extensa – </a:t>
            </a:r>
            <a:r>
              <a:rPr lang="es-ES" sz="1600" b="1" dirty="0"/>
              <a:t>€ 60 UMH</a:t>
            </a:r>
            <a:r>
              <a:rPr lang="es-ES" sz="1600" dirty="0"/>
              <a:t> </a:t>
            </a:r>
            <a:r>
              <a:rPr lang="es-ES" sz="1600" b="1" dirty="0"/>
              <a:t>– € 30 Deportistas UMH – € 45 Club </a:t>
            </a:r>
            <a:r>
              <a:rPr lang="es-ES" sz="1600" b="1" dirty="0" smtClean="0"/>
              <a:t>Erasmus</a:t>
            </a:r>
          </a:p>
          <a:p>
            <a:endParaRPr lang="es-ES" sz="1600" dirty="0" smtClean="0"/>
          </a:p>
          <a:p>
            <a:r>
              <a:rPr lang="es-ES" sz="1600" b="1" dirty="0" smtClean="0"/>
              <a:t>1 Octubre al 30 Septiembre </a:t>
            </a:r>
          </a:p>
          <a:p>
            <a:endParaRPr lang="es-ES" sz="1600" b="1" dirty="0" smtClean="0"/>
          </a:p>
        </p:txBody>
      </p:sp>
      <p:pic>
        <p:nvPicPr>
          <p:cNvPr id="14" name="Imagen 13"/>
          <p:cNvPicPr>
            <a:picLocks noChangeAspect="1"/>
          </p:cNvPicPr>
          <p:nvPr/>
        </p:nvPicPr>
        <p:blipFill rotWithShape="1">
          <a:blip r:embed="rId6"/>
          <a:srcRect l="5123" t="11819" r="18768" b="79518"/>
          <a:stretch/>
        </p:blipFill>
        <p:spPr>
          <a:xfrm>
            <a:off x="0" y="0"/>
            <a:ext cx="12192000" cy="866274"/>
          </a:xfrm>
          <a:prstGeom prst="rect">
            <a:avLst/>
          </a:prstGeom>
        </p:spPr>
      </p:pic>
      <p:pic>
        <p:nvPicPr>
          <p:cNvPr id="16" name="Imagen 15"/>
          <p:cNvPicPr>
            <a:picLocks noChangeAspect="1"/>
          </p:cNvPicPr>
          <p:nvPr/>
        </p:nvPicPr>
        <p:blipFill rotWithShape="1">
          <a:blip r:embed="rId6"/>
          <a:srcRect l="62167" t="11819" r="31972" b="79518"/>
          <a:stretch/>
        </p:blipFill>
        <p:spPr>
          <a:xfrm>
            <a:off x="1409700" y="100851"/>
            <a:ext cx="2163318" cy="371503"/>
          </a:xfrm>
          <a:prstGeom prst="rect">
            <a:avLst/>
          </a:prstGeom>
        </p:spPr>
      </p:pic>
      <p:sp>
        <p:nvSpPr>
          <p:cNvPr id="20" name="CuadroTexto 19"/>
          <p:cNvSpPr txBox="1"/>
          <p:nvPr/>
        </p:nvSpPr>
        <p:spPr>
          <a:xfrm>
            <a:off x="1485900" y="135103"/>
            <a:ext cx="4586577" cy="400110"/>
          </a:xfrm>
          <a:prstGeom prst="rect">
            <a:avLst/>
          </a:prstGeom>
          <a:noFill/>
        </p:spPr>
        <p:txBody>
          <a:bodyPr wrap="none" rtlCol="0">
            <a:spAutoFit/>
          </a:bodyPr>
          <a:lstStyle/>
          <a:p>
            <a:r>
              <a:rPr lang="es-ES" sz="2000" b="1" dirty="0" smtClean="0"/>
              <a:t>Oficina de Campus Saludables y Deportes</a:t>
            </a:r>
            <a:endParaRPr lang="es-ES" sz="2000" b="1" dirty="0"/>
          </a:p>
        </p:txBody>
      </p:sp>
    </p:spTree>
    <p:extLst>
      <p:ext uri="{BB962C8B-B14F-4D97-AF65-F5344CB8AC3E}">
        <p14:creationId xmlns:p14="http://schemas.microsoft.com/office/powerpoint/2010/main" val="3498747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Inscripciones</a:t>
            </a:r>
            <a:endParaRPr lang="es-ES" dirty="0"/>
          </a:p>
        </p:txBody>
      </p:sp>
      <p:pic>
        <p:nvPicPr>
          <p:cNvPr id="7" name="Imagen 6"/>
          <p:cNvPicPr>
            <a:picLocks noChangeAspect="1"/>
          </p:cNvPicPr>
          <p:nvPr/>
        </p:nvPicPr>
        <p:blipFill rotWithShape="1">
          <a:blip r:embed="rId3"/>
          <a:srcRect l="4195" t="11651" r="24965" b="9256"/>
          <a:stretch/>
        </p:blipFill>
        <p:spPr>
          <a:xfrm>
            <a:off x="5607883" y="2071938"/>
            <a:ext cx="5745790" cy="4009547"/>
          </a:xfrm>
          <a:prstGeom prst="rect">
            <a:avLst/>
          </a:prstGeom>
        </p:spPr>
      </p:pic>
      <p:sp>
        <p:nvSpPr>
          <p:cNvPr id="8" name="Rectángulo 7"/>
          <p:cNvSpPr/>
          <p:nvPr/>
        </p:nvSpPr>
        <p:spPr>
          <a:xfrm>
            <a:off x="7724775" y="2585836"/>
            <a:ext cx="2114550" cy="147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Título 1"/>
          <p:cNvSpPr txBox="1">
            <a:spLocks/>
          </p:cNvSpPr>
          <p:nvPr/>
        </p:nvSpPr>
        <p:spPr>
          <a:xfrm>
            <a:off x="530643" y="1944204"/>
            <a:ext cx="3750945" cy="64163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dirty="0" smtClean="0"/>
              <a:t>Completar </a:t>
            </a:r>
            <a:r>
              <a:rPr lang="es-ES" sz="2200" b="1" dirty="0" smtClean="0"/>
              <a:t>formularios inscripción</a:t>
            </a:r>
            <a:r>
              <a:rPr lang="es-ES" sz="2200" dirty="0" smtClean="0"/>
              <a:t> en </a:t>
            </a:r>
            <a:r>
              <a:rPr lang="es-ES" sz="2200" b="1" dirty="0" smtClean="0"/>
              <a:t>deportes.umh.es</a:t>
            </a:r>
          </a:p>
        </p:txBody>
      </p:sp>
      <p:sp>
        <p:nvSpPr>
          <p:cNvPr id="10" name="Título 1"/>
          <p:cNvSpPr txBox="1">
            <a:spLocks/>
          </p:cNvSpPr>
          <p:nvPr/>
        </p:nvSpPr>
        <p:spPr>
          <a:xfrm>
            <a:off x="530643" y="2733675"/>
            <a:ext cx="3750945"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Competiciones gratuitas</a:t>
            </a:r>
          </a:p>
        </p:txBody>
      </p:sp>
      <p:sp>
        <p:nvSpPr>
          <p:cNvPr id="11" name="Título 1"/>
          <p:cNvSpPr txBox="1">
            <a:spLocks/>
          </p:cNvSpPr>
          <p:nvPr/>
        </p:nvSpPr>
        <p:spPr>
          <a:xfrm>
            <a:off x="530643" y="3502992"/>
            <a:ext cx="3750945" cy="64163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smtClean="0"/>
              <a:t>Actividades Dirigidas hasta llenar aforo (tarifa según condición)</a:t>
            </a:r>
          </a:p>
        </p:txBody>
      </p:sp>
      <p:pic>
        <p:nvPicPr>
          <p:cNvPr id="12" name="Imagen 11"/>
          <p:cNvPicPr>
            <a:picLocks noChangeAspect="1"/>
          </p:cNvPicPr>
          <p:nvPr/>
        </p:nvPicPr>
        <p:blipFill rotWithShape="1">
          <a:blip r:embed="rId4"/>
          <a:srcRect l="5123" t="11819" r="18768" b="79518"/>
          <a:stretch/>
        </p:blipFill>
        <p:spPr>
          <a:xfrm>
            <a:off x="0" y="0"/>
            <a:ext cx="12192000" cy="866274"/>
          </a:xfrm>
          <a:prstGeom prst="rect">
            <a:avLst/>
          </a:prstGeom>
        </p:spPr>
      </p:pic>
      <p:pic>
        <p:nvPicPr>
          <p:cNvPr id="13" name="Imagen 12"/>
          <p:cNvPicPr>
            <a:picLocks noChangeAspect="1"/>
          </p:cNvPicPr>
          <p:nvPr/>
        </p:nvPicPr>
        <p:blipFill rotWithShape="1">
          <a:blip r:embed="rId4"/>
          <a:srcRect l="62167" t="11819" r="31972" b="79518"/>
          <a:stretch/>
        </p:blipFill>
        <p:spPr>
          <a:xfrm>
            <a:off x="1409700" y="100851"/>
            <a:ext cx="2163318" cy="371503"/>
          </a:xfrm>
          <a:prstGeom prst="rect">
            <a:avLst/>
          </a:prstGeom>
        </p:spPr>
      </p:pic>
      <p:sp>
        <p:nvSpPr>
          <p:cNvPr id="14" name="CuadroTexto 13"/>
          <p:cNvSpPr txBox="1"/>
          <p:nvPr/>
        </p:nvSpPr>
        <p:spPr>
          <a:xfrm>
            <a:off x="1485900" y="135103"/>
            <a:ext cx="4586577" cy="400110"/>
          </a:xfrm>
          <a:prstGeom prst="rect">
            <a:avLst/>
          </a:prstGeom>
          <a:noFill/>
        </p:spPr>
        <p:txBody>
          <a:bodyPr wrap="none" rtlCol="0">
            <a:spAutoFit/>
          </a:bodyPr>
          <a:lstStyle/>
          <a:p>
            <a:r>
              <a:rPr lang="es-ES" sz="2000" b="1" dirty="0" smtClean="0"/>
              <a:t>Oficina de Campus Saludables y Deportes</a:t>
            </a:r>
            <a:endParaRPr lang="es-ES" sz="2000" b="1" dirty="0"/>
          </a:p>
        </p:txBody>
      </p:sp>
    </p:spTree>
    <p:extLst>
      <p:ext uri="{BB962C8B-B14F-4D97-AF65-F5344CB8AC3E}">
        <p14:creationId xmlns:p14="http://schemas.microsoft.com/office/powerpoint/2010/main" val="1581406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Eventos</a:t>
            </a:r>
            <a:endParaRPr lang="es-ES" dirty="0"/>
          </a:p>
        </p:txBody>
      </p:sp>
      <p:sp>
        <p:nvSpPr>
          <p:cNvPr id="3" name="Marcador de contenido 2"/>
          <p:cNvSpPr>
            <a:spLocks noGrp="1"/>
          </p:cNvSpPr>
          <p:nvPr>
            <p:ph idx="1"/>
          </p:nvPr>
        </p:nvSpPr>
        <p:spPr>
          <a:xfrm>
            <a:off x="1097280" y="1845734"/>
            <a:ext cx="10058400" cy="2218266"/>
          </a:xfrm>
        </p:spPr>
        <p:txBody>
          <a:bodyPr>
            <a:noAutofit/>
          </a:bodyPr>
          <a:lstStyle/>
          <a:p>
            <a:pPr marL="180975" indent="-180975">
              <a:buFont typeface="Arial" panose="020B0604020202020204" pitchFamily="34" charset="0"/>
              <a:buChar char="•"/>
            </a:pPr>
            <a:r>
              <a:rPr lang="es-ES" dirty="0" smtClean="0"/>
              <a:t>Semana de Bienvenida Universitaria</a:t>
            </a:r>
          </a:p>
          <a:p>
            <a:pPr marL="180975" indent="-180975">
              <a:buFont typeface="Arial" panose="020B0604020202020204" pitchFamily="34" charset="0"/>
              <a:buChar char="•"/>
            </a:pPr>
            <a:r>
              <a:rPr lang="es-ES" dirty="0"/>
              <a:t>Día Internacional del Deporte Universitario (20 septiembre)</a:t>
            </a:r>
          </a:p>
          <a:p>
            <a:pPr marL="180975" indent="-180975">
              <a:buFont typeface="Arial" panose="020B0604020202020204" pitchFamily="34" charset="0"/>
              <a:buChar char="•"/>
            </a:pPr>
            <a:r>
              <a:rPr lang="es-ES" dirty="0" smtClean="0"/>
              <a:t>Jornadas Puertas Abiertas Inicio Trimestre</a:t>
            </a:r>
          </a:p>
          <a:p>
            <a:pPr marL="180975" indent="-180975">
              <a:buFont typeface="Arial" panose="020B0604020202020204" pitchFamily="34" charset="0"/>
              <a:buChar char="•"/>
            </a:pPr>
            <a:r>
              <a:rPr lang="es-ES" dirty="0" smtClean="0"/>
              <a:t>Día de la Mujer (8 Marzo)</a:t>
            </a:r>
          </a:p>
          <a:p>
            <a:pPr marL="180975" indent="-180975">
              <a:buFont typeface="Arial" panose="020B0604020202020204" pitchFamily="34" charset="0"/>
              <a:buChar char="•"/>
            </a:pPr>
            <a:r>
              <a:rPr lang="es-ES" dirty="0" smtClean="0"/>
              <a:t>Día Mundial de la Actividad Física (6 abril)</a:t>
            </a:r>
          </a:p>
          <a:p>
            <a:pPr marL="180975" indent="-180975">
              <a:buFont typeface="Arial" panose="020B0604020202020204" pitchFamily="34" charset="0"/>
              <a:buChar char="•"/>
            </a:pPr>
            <a:r>
              <a:rPr lang="es-ES" dirty="0" smtClean="0"/>
              <a:t>Día de la Salud (7 Abril)</a:t>
            </a:r>
          </a:p>
          <a:p>
            <a:pPr marL="180975" indent="-180975">
              <a:buFont typeface="Arial" panose="020B0604020202020204" pitchFamily="34" charset="0"/>
              <a:buChar char="•"/>
            </a:pPr>
            <a:r>
              <a:rPr lang="es-ES" dirty="0" smtClean="0"/>
              <a:t>Semana Europea del Deporte</a:t>
            </a:r>
          </a:p>
          <a:p>
            <a:endParaRPr lang="es-ES" dirty="0"/>
          </a:p>
        </p:txBody>
      </p:sp>
      <p:pic>
        <p:nvPicPr>
          <p:cNvPr id="4" name="Imagen 3"/>
          <p:cNvPicPr>
            <a:picLocks noChangeAspect="1"/>
          </p:cNvPicPr>
          <p:nvPr/>
        </p:nvPicPr>
        <p:blipFill rotWithShape="1">
          <a:blip r:embed="rId3"/>
          <a:srcRect l="5123" t="11819" r="18768" b="79518"/>
          <a:stretch/>
        </p:blipFill>
        <p:spPr>
          <a:xfrm>
            <a:off x="0" y="0"/>
            <a:ext cx="12192000" cy="866274"/>
          </a:xfrm>
          <a:prstGeom prst="rect">
            <a:avLst/>
          </a:prstGeom>
        </p:spPr>
      </p:pic>
      <p:pic>
        <p:nvPicPr>
          <p:cNvPr id="5" name="Imagen 4"/>
          <p:cNvPicPr>
            <a:picLocks noChangeAspect="1"/>
          </p:cNvPicPr>
          <p:nvPr/>
        </p:nvPicPr>
        <p:blipFill rotWithShape="1">
          <a:blip r:embed="rId4"/>
          <a:srcRect l="22155" t="11651" r="44376" b="10562"/>
          <a:stretch/>
        </p:blipFill>
        <p:spPr>
          <a:xfrm>
            <a:off x="6321229" y="3941036"/>
            <a:ext cx="1479656" cy="2149310"/>
          </a:xfrm>
          <a:prstGeom prst="rect">
            <a:avLst/>
          </a:prstGeom>
        </p:spPr>
      </p:pic>
      <p:pic>
        <p:nvPicPr>
          <p:cNvPr id="6" name="Imagen 5"/>
          <p:cNvPicPr>
            <a:picLocks noChangeAspect="1"/>
          </p:cNvPicPr>
          <p:nvPr/>
        </p:nvPicPr>
        <p:blipFill rotWithShape="1">
          <a:blip r:embed="rId5"/>
          <a:srcRect l="20249" t="10925" r="42472" b="9837"/>
          <a:stretch/>
        </p:blipFill>
        <p:spPr>
          <a:xfrm>
            <a:off x="8191801" y="3941035"/>
            <a:ext cx="1617889" cy="2149310"/>
          </a:xfrm>
          <a:prstGeom prst="rect">
            <a:avLst/>
          </a:prstGeom>
        </p:spPr>
      </p:pic>
      <p:pic>
        <p:nvPicPr>
          <p:cNvPr id="7" name="Imagen 6"/>
          <p:cNvPicPr>
            <a:picLocks noChangeAspect="1"/>
          </p:cNvPicPr>
          <p:nvPr/>
        </p:nvPicPr>
        <p:blipFill rotWithShape="1">
          <a:blip r:embed="rId6"/>
          <a:srcRect l="22337" t="11941" r="45646" b="12014"/>
          <a:stretch/>
        </p:blipFill>
        <p:spPr>
          <a:xfrm>
            <a:off x="10121977" y="3941035"/>
            <a:ext cx="1445907" cy="2146333"/>
          </a:xfrm>
          <a:prstGeom prst="rect">
            <a:avLst/>
          </a:prstGeom>
        </p:spPr>
      </p:pic>
      <p:pic>
        <p:nvPicPr>
          <p:cNvPr id="8" name="Imagen 7"/>
          <p:cNvPicPr>
            <a:picLocks noChangeAspect="1"/>
          </p:cNvPicPr>
          <p:nvPr/>
        </p:nvPicPr>
        <p:blipFill rotWithShape="1">
          <a:blip r:embed="rId7"/>
          <a:srcRect l="16794" t="15764" r="17650" b="9824"/>
          <a:stretch/>
        </p:blipFill>
        <p:spPr>
          <a:xfrm>
            <a:off x="8382000" y="1853395"/>
            <a:ext cx="2677580" cy="1899592"/>
          </a:xfrm>
          <a:prstGeom prst="rect">
            <a:avLst/>
          </a:prstGeom>
        </p:spPr>
      </p:pic>
      <p:pic>
        <p:nvPicPr>
          <p:cNvPr id="10" name="Imagen 9"/>
          <p:cNvPicPr>
            <a:picLocks noChangeAspect="1"/>
          </p:cNvPicPr>
          <p:nvPr/>
        </p:nvPicPr>
        <p:blipFill rotWithShape="1">
          <a:blip r:embed="rId3"/>
          <a:srcRect l="62167" t="11819" r="31972" b="79518"/>
          <a:stretch/>
        </p:blipFill>
        <p:spPr>
          <a:xfrm>
            <a:off x="1409700" y="100851"/>
            <a:ext cx="2163318" cy="371503"/>
          </a:xfrm>
          <a:prstGeom prst="rect">
            <a:avLst/>
          </a:prstGeom>
        </p:spPr>
      </p:pic>
      <p:sp>
        <p:nvSpPr>
          <p:cNvPr id="9" name="CuadroTexto 8"/>
          <p:cNvSpPr txBox="1"/>
          <p:nvPr/>
        </p:nvSpPr>
        <p:spPr>
          <a:xfrm>
            <a:off x="1485900" y="135103"/>
            <a:ext cx="4586577" cy="400110"/>
          </a:xfrm>
          <a:prstGeom prst="rect">
            <a:avLst/>
          </a:prstGeom>
          <a:noFill/>
        </p:spPr>
        <p:txBody>
          <a:bodyPr wrap="none" rtlCol="0">
            <a:spAutoFit/>
          </a:bodyPr>
          <a:lstStyle/>
          <a:p>
            <a:r>
              <a:rPr lang="es-ES" sz="2000" b="1" dirty="0" smtClean="0"/>
              <a:t>Oficina de Campus Saludables y Deportes</a:t>
            </a:r>
            <a:endParaRPr lang="es-ES" sz="2000" b="1" dirty="0"/>
          </a:p>
        </p:txBody>
      </p:sp>
    </p:spTree>
    <p:extLst>
      <p:ext uri="{BB962C8B-B14F-4D97-AF65-F5344CB8AC3E}">
        <p14:creationId xmlns:p14="http://schemas.microsoft.com/office/powerpoint/2010/main" val="466229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Reserva de instalaciones</a:t>
            </a:r>
            <a:endParaRPr lang="es-ES" dirty="0"/>
          </a:p>
        </p:txBody>
      </p:sp>
      <p:sp>
        <p:nvSpPr>
          <p:cNvPr id="3" name="Marcador de contenido 2"/>
          <p:cNvSpPr>
            <a:spLocks noGrp="1"/>
          </p:cNvSpPr>
          <p:nvPr>
            <p:ph idx="1"/>
          </p:nvPr>
        </p:nvSpPr>
        <p:spPr>
          <a:xfrm>
            <a:off x="873590" y="1876155"/>
            <a:ext cx="10058400" cy="2218266"/>
          </a:xfrm>
        </p:spPr>
        <p:txBody>
          <a:bodyPr>
            <a:noAutofit/>
          </a:bodyPr>
          <a:lstStyle/>
          <a:p>
            <a:pPr marL="180975" indent="-180975">
              <a:buFont typeface="Arial" panose="020B0604020202020204" pitchFamily="34" charset="0"/>
              <a:buChar char="•"/>
            </a:pPr>
            <a:r>
              <a:rPr lang="es-ES" dirty="0" smtClean="0"/>
              <a:t>50% Estudiantes UMH</a:t>
            </a:r>
          </a:p>
          <a:p>
            <a:pPr marL="180975" indent="-180975">
              <a:buFont typeface="Arial" panose="020B0604020202020204" pitchFamily="34" charset="0"/>
              <a:buChar char="•"/>
            </a:pPr>
            <a:endParaRPr lang="es-ES" dirty="0"/>
          </a:p>
          <a:p>
            <a:pPr marL="180975" indent="-180975">
              <a:buFont typeface="Arial" panose="020B0604020202020204" pitchFamily="34" charset="0"/>
              <a:buChar char="•"/>
            </a:pPr>
            <a:endParaRPr lang="es-ES" dirty="0" smtClean="0"/>
          </a:p>
          <a:p>
            <a:pPr marL="180975" indent="-180975">
              <a:buFont typeface="Arial" panose="020B0604020202020204" pitchFamily="34" charset="0"/>
              <a:buChar char="•"/>
            </a:pPr>
            <a:endParaRPr lang="es-ES" dirty="0"/>
          </a:p>
          <a:p>
            <a:pPr marL="180975" indent="-180975">
              <a:buFont typeface="Arial" panose="020B0604020202020204" pitchFamily="34" charset="0"/>
              <a:buChar char="•"/>
            </a:pPr>
            <a:endParaRPr lang="es-ES" dirty="0" smtClean="0"/>
          </a:p>
          <a:p>
            <a:pPr marL="180975" indent="-180975">
              <a:buFont typeface="Arial" panose="020B0604020202020204" pitchFamily="34" charset="0"/>
              <a:buChar char="•"/>
            </a:pPr>
            <a:r>
              <a:rPr lang="es-ES" dirty="0" smtClean="0"/>
              <a:t>http</a:t>
            </a:r>
            <a:r>
              <a:rPr lang="es-ES" dirty="0"/>
              <a:t>://actividadesdeportivas.umh.es/Login</a:t>
            </a:r>
            <a:endParaRPr lang="es-ES" dirty="0" smtClean="0"/>
          </a:p>
          <a:p>
            <a:endParaRPr lang="es-ES" dirty="0"/>
          </a:p>
        </p:txBody>
      </p:sp>
      <p:pic>
        <p:nvPicPr>
          <p:cNvPr id="9" name="Imagen 8"/>
          <p:cNvPicPr>
            <a:picLocks noChangeAspect="1"/>
          </p:cNvPicPr>
          <p:nvPr/>
        </p:nvPicPr>
        <p:blipFill>
          <a:blip r:embed="rId3"/>
          <a:stretch>
            <a:fillRect/>
          </a:stretch>
        </p:blipFill>
        <p:spPr>
          <a:xfrm>
            <a:off x="-1057" y="0"/>
            <a:ext cx="12193057" cy="865707"/>
          </a:xfrm>
          <a:prstGeom prst="rect">
            <a:avLst/>
          </a:prstGeom>
        </p:spPr>
      </p:pic>
      <p:pic>
        <p:nvPicPr>
          <p:cNvPr id="11" name="Imagen 10"/>
          <p:cNvPicPr>
            <a:picLocks noChangeAspect="1"/>
          </p:cNvPicPr>
          <p:nvPr/>
        </p:nvPicPr>
        <p:blipFill rotWithShape="1">
          <a:blip r:embed="rId4"/>
          <a:srcRect l="39642" t="22952" r="29524" b="4095"/>
          <a:stretch/>
        </p:blipFill>
        <p:spPr>
          <a:xfrm>
            <a:off x="9428140" y="1876155"/>
            <a:ext cx="2177120" cy="3219448"/>
          </a:xfrm>
          <a:prstGeom prst="rect">
            <a:avLst/>
          </a:prstGeom>
        </p:spPr>
      </p:pic>
      <p:pic>
        <p:nvPicPr>
          <p:cNvPr id="12" name="Imagen 11"/>
          <p:cNvPicPr>
            <a:picLocks noChangeAspect="1"/>
          </p:cNvPicPr>
          <p:nvPr/>
        </p:nvPicPr>
        <p:blipFill rotWithShape="1">
          <a:blip r:embed="rId5"/>
          <a:srcRect l="15238" t="35334" r="16548" b="32286"/>
          <a:stretch/>
        </p:blipFill>
        <p:spPr>
          <a:xfrm>
            <a:off x="855810" y="2487407"/>
            <a:ext cx="4768850" cy="1414842"/>
          </a:xfrm>
          <a:prstGeom prst="rect">
            <a:avLst/>
          </a:prstGeom>
        </p:spPr>
      </p:pic>
      <p:pic>
        <p:nvPicPr>
          <p:cNvPr id="13" name="Imagen 12"/>
          <p:cNvPicPr>
            <a:picLocks noChangeAspect="1"/>
          </p:cNvPicPr>
          <p:nvPr/>
        </p:nvPicPr>
        <p:blipFill rotWithShape="1">
          <a:blip r:embed="rId6"/>
          <a:srcRect l="38809" t="25809" r="24882" b="55333"/>
          <a:stretch/>
        </p:blipFill>
        <p:spPr>
          <a:xfrm>
            <a:off x="5706408" y="4814048"/>
            <a:ext cx="3601168" cy="1168904"/>
          </a:xfrm>
          <a:prstGeom prst="rect">
            <a:avLst/>
          </a:prstGeom>
        </p:spPr>
      </p:pic>
      <p:pic>
        <p:nvPicPr>
          <p:cNvPr id="15" name="Imagen 14"/>
          <p:cNvPicPr>
            <a:picLocks noChangeAspect="1"/>
          </p:cNvPicPr>
          <p:nvPr/>
        </p:nvPicPr>
        <p:blipFill rotWithShape="1">
          <a:blip r:embed="rId6"/>
          <a:srcRect l="38571" t="69809" r="24762" b="10191"/>
          <a:stretch/>
        </p:blipFill>
        <p:spPr>
          <a:xfrm>
            <a:off x="5701293" y="3154090"/>
            <a:ext cx="3637655" cy="1240110"/>
          </a:xfrm>
          <a:prstGeom prst="rect">
            <a:avLst/>
          </a:prstGeom>
        </p:spPr>
      </p:pic>
      <p:pic>
        <p:nvPicPr>
          <p:cNvPr id="16" name="Imagen 15"/>
          <p:cNvPicPr>
            <a:picLocks noChangeAspect="1"/>
          </p:cNvPicPr>
          <p:nvPr/>
        </p:nvPicPr>
        <p:blipFill rotWithShape="1">
          <a:blip r:embed="rId7"/>
          <a:srcRect l="39286" t="33428" r="28452" b="48857"/>
          <a:stretch/>
        </p:blipFill>
        <p:spPr>
          <a:xfrm>
            <a:off x="5745225" y="1876155"/>
            <a:ext cx="3562350" cy="1222504"/>
          </a:xfrm>
          <a:prstGeom prst="rect">
            <a:avLst/>
          </a:prstGeom>
        </p:spPr>
      </p:pic>
      <p:pic>
        <p:nvPicPr>
          <p:cNvPr id="17" name="Imagen 16"/>
          <p:cNvPicPr>
            <a:picLocks noChangeAspect="1"/>
          </p:cNvPicPr>
          <p:nvPr/>
        </p:nvPicPr>
        <p:blipFill rotWithShape="1">
          <a:blip r:embed="rId7"/>
          <a:srcRect l="38928" t="53809" r="28571" b="28095"/>
          <a:stretch/>
        </p:blipFill>
        <p:spPr>
          <a:xfrm>
            <a:off x="1316185" y="4814047"/>
            <a:ext cx="3357415" cy="1168332"/>
          </a:xfrm>
          <a:prstGeom prst="rect">
            <a:avLst/>
          </a:prstGeom>
        </p:spPr>
      </p:pic>
    </p:spTree>
    <p:extLst>
      <p:ext uri="{BB962C8B-B14F-4D97-AF65-F5344CB8AC3E}">
        <p14:creationId xmlns:p14="http://schemas.microsoft.com/office/powerpoint/2010/main" val="1393324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Pausa Saludable</a:t>
            </a:r>
            <a:endParaRPr lang="es-ES" dirty="0"/>
          </a:p>
        </p:txBody>
      </p:sp>
      <p:pic>
        <p:nvPicPr>
          <p:cNvPr id="9" name="Imagen 8"/>
          <p:cNvPicPr>
            <a:picLocks noChangeAspect="1"/>
          </p:cNvPicPr>
          <p:nvPr/>
        </p:nvPicPr>
        <p:blipFill>
          <a:blip r:embed="rId3"/>
          <a:stretch>
            <a:fillRect/>
          </a:stretch>
        </p:blipFill>
        <p:spPr>
          <a:xfrm>
            <a:off x="-1057" y="0"/>
            <a:ext cx="12193057" cy="865707"/>
          </a:xfrm>
          <a:prstGeom prst="rect">
            <a:avLst/>
          </a:prstGeom>
        </p:spPr>
      </p:pic>
      <p:pic>
        <p:nvPicPr>
          <p:cNvPr id="1026" name="Picture 2" descr="https://deportes.umh.es/files/2021/06/PAUSA-SALUDA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535" y="2023963"/>
            <a:ext cx="2699857" cy="4053840"/>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contenido 2"/>
          <p:cNvSpPr>
            <a:spLocks noGrp="1"/>
          </p:cNvSpPr>
          <p:nvPr>
            <p:ph idx="1"/>
          </p:nvPr>
        </p:nvSpPr>
        <p:spPr>
          <a:xfrm>
            <a:off x="512064" y="1832617"/>
            <a:ext cx="8534400" cy="2218266"/>
          </a:xfrm>
        </p:spPr>
        <p:txBody>
          <a:bodyPr>
            <a:noAutofit/>
          </a:bodyPr>
          <a:lstStyle/>
          <a:p>
            <a:pPr marL="180975" indent="-180975">
              <a:buFont typeface="Arial" panose="020B0604020202020204" pitchFamily="34" charset="0"/>
              <a:buChar char="•"/>
            </a:pPr>
            <a:r>
              <a:rPr lang="es-ES" dirty="0"/>
              <a:t>Se trata de un </a:t>
            </a:r>
            <a:r>
              <a:rPr lang="es-ES" b="1" dirty="0"/>
              <a:t>programa implantado en la UMH desde el año 2016</a:t>
            </a:r>
            <a:r>
              <a:rPr lang="es-ES" dirty="0"/>
              <a:t> que tiene como </a:t>
            </a:r>
            <a:r>
              <a:rPr lang="es-ES" b="1" dirty="0"/>
              <a:t>objetivo principal mitigar problemas osteomusculares y de concentración</a:t>
            </a:r>
            <a:r>
              <a:rPr lang="es-ES" dirty="0"/>
              <a:t> derivados de puestos de trabajo que requieren mucho tiempo en posiciones sedentes. </a:t>
            </a:r>
            <a:endParaRPr lang="es-ES" dirty="0" smtClean="0"/>
          </a:p>
          <a:p>
            <a:pPr marL="180975" indent="-180975">
              <a:buFont typeface="Arial" panose="020B0604020202020204" pitchFamily="34" charset="0"/>
              <a:buChar char="•"/>
            </a:pPr>
            <a:r>
              <a:rPr lang="es-ES" dirty="0" smtClean="0"/>
              <a:t>Consiste </a:t>
            </a:r>
            <a:r>
              <a:rPr lang="es-ES" dirty="0"/>
              <a:t>en realizar una </a:t>
            </a:r>
            <a:r>
              <a:rPr lang="es-ES" b="1" dirty="0"/>
              <a:t>interrupción activa de la jornada laboral durante 15 minutos</a:t>
            </a:r>
            <a:r>
              <a:rPr lang="es-ES" dirty="0"/>
              <a:t>, donde se llevan a cabo ejercicios que favorezcan la activación física y cognitiva para un desempeño eficiente en el trabajo, mejorando así el rendimiento laboral, además de cumplir una función preventiva y de promoción de hábitos saludables</a:t>
            </a:r>
            <a:r>
              <a:rPr lang="es-ES" dirty="0" smtClean="0"/>
              <a:t>.</a:t>
            </a:r>
          </a:p>
          <a:p>
            <a:r>
              <a:rPr lang="es-ES" b="1" dirty="0"/>
              <a:t>Cómo asistir a la Pausa Saludable</a:t>
            </a:r>
            <a:endParaRPr lang="es-ES" dirty="0"/>
          </a:p>
          <a:p>
            <a:r>
              <a:rPr lang="es-ES" dirty="0"/>
              <a:t>– </a:t>
            </a:r>
            <a:r>
              <a:rPr lang="es-ES" dirty="0" err="1"/>
              <a:t>Streaming</a:t>
            </a:r>
            <a:r>
              <a:rPr lang="es-ES" dirty="0"/>
              <a:t> interactivo a través de la aplicación de Google </a:t>
            </a:r>
            <a:r>
              <a:rPr lang="es-ES" dirty="0" err="1"/>
              <a:t>Meet</a:t>
            </a:r>
            <a:r>
              <a:rPr lang="es-ES" dirty="0"/>
              <a:t>, </a:t>
            </a:r>
            <a:r>
              <a:rPr lang="es-ES" b="1" u="sng" dirty="0">
                <a:hlinkClick r:id="rId5"/>
              </a:rPr>
              <a:t>accediendo a través del enlace en el horario </a:t>
            </a:r>
            <a:r>
              <a:rPr lang="es-ES" b="1" u="sng" dirty="0" smtClean="0">
                <a:hlinkClick r:id="rId5"/>
              </a:rPr>
              <a:t>establecido</a:t>
            </a:r>
            <a:r>
              <a:rPr lang="es-ES" dirty="0"/>
              <a:t>: meet.google.com/</a:t>
            </a:r>
            <a:r>
              <a:rPr lang="es-ES" dirty="0" err="1"/>
              <a:t>zze-ykqd-jbn</a:t>
            </a:r>
            <a:endParaRPr lang="es-ES" dirty="0"/>
          </a:p>
          <a:p>
            <a:pPr marL="180975" indent="-180975">
              <a:buFont typeface="Arial" panose="020B0604020202020204" pitchFamily="34" charset="0"/>
              <a:buChar char="•"/>
            </a:pPr>
            <a:endParaRPr lang="es-ES" dirty="0"/>
          </a:p>
        </p:txBody>
      </p:sp>
    </p:spTree>
    <p:extLst>
      <p:ext uri="{BB962C8B-B14F-4D97-AF65-F5344CB8AC3E}">
        <p14:creationId xmlns:p14="http://schemas.microsoft.com/office/powerpoint/2010/main" val="321972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622</TotalTime>
  <Words>1737</Words>
  <Application>Microsoft Office PowerPoint</Application>
  <PresentationFormat>Panorámica</PresentationFormat>
  <Paragraphs>111</Paragraphs>
  <Slides>11</Slides>
  <Notes>11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vt:i4>
      </vt:variant>
    </vt:vector>
  </HeadingPairs>
  <TitlesOfParts>
    <vt:vector size="15" baseType="lpstr">
      <vt:lpstr>Arial</vt:lpstr>
      <vt:lpstr>Calibri</vt:lpstr>
      <vt:lpstr>Calibri Light</vt:lpstr>
      <vt:lpstr>Retrospección</vt:lpstr>
      <vt:lpstr>OFICINA DE CAMPUS SALUDABLES Y DEPORTES</vt:lpstr>
      <vt:lpstr>Funciones de la Oficina de Deportes</vt:lpstr>
      <vt:lpstr>Competiciones Deportivas</vt:lpstr>
      <vt:lpstr>Actividades Dirigidas</vt:lpstr>
      <vt:lpstr>PMC y Sala de Musculación</vt:lpstr>
      <vt:lpstr>Inscripciones</vt:lpstr>
      <vt:lpstr>Eventos</vt:lpstr>
      <vt:lpstr>Reserva de instalaciones</vt:lpstr>
      <vt:lpstr>Pausa Saludable</vt:lpstr>
      <vt:lpstr>Cursos de formación</vt:lpstr>
      <vt:lpstr>OFICINA DE CAMPUS SALUDABLES Y DEPORTES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OFICINA DE DEPORTES UMH</dc:title>
  <dc:creator>Coves Garcia, Alvaro</dc:creator>
  <cp:lastModifiedBy>Coves Garcia, Alvaro</cp:lastModifiedBy>
  <cp:revision>35</cp:revision>
  <dcterms:created xsi:type="dcterms:W3CDTF">2019-05-15T11:48:59Z</dcterms:created>
  <dcterms:modified xsi:type="dcterms:W3CDTF">2021-09-15T11:14:40Z</dcterms:modified>
</cp:coreProperties>
</file>