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2" r:id="rId4"/>
    <p:sldId id="273" r:id="rId5"/>
    <p:sldId id="274" r:id="rId6"/>
    <p:sldId id="272" r:id="rId7"/>
    <p:sldId id="258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BC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B10C-0402-4AAA-91F0-3E96A96DFF08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76C7-DDA7-481C-82B7-CB135D159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50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76C7-DDA7-481C-82B7-CB135D15986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08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76C7-DDA7-481C-82B7-CB135D15986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08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76C7-DDA7-481C-82B7-CB135D15986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95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76C7-DDA7-481C-82B7-CB135D15986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44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476C7-DDA7-481C-82B7-CB135D15986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47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96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8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74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55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07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61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69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8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6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3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9497-AC2E-464E-AAC1-E7F6FBAF84B6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A68B-68D3-4979-BE68-5898F01560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08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nternacional.umh.es/conoceno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50660" y="2267784"/>
            <a:ext cx="509866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 smtClean="0">
                <a:latin typeface="Bebas Neue" pitchFamily="34" charset="0"/>
              </a:rPr>
              <a:t>SERVICIO DE RELACIONES </a:t>
            </a:r>
            <a:r>
              <a:rPr lang="es-ES" b="1" dirty="0" smtClean="0">
                <a:latin typeface="Bebas Neue" pitchFamily="34" charset="0"/>
              </a:rPr>
              <a:t>INTERNACIONALES</a:t>
            </a:r>
            <a:r>
              <a:rPr lang="es-ES" b="1" dirty="0" smtClean="0">
                <a:latin typeface="Bebas Neue" pitchFamily="34" charset="0"/>
              </a:rPr>
              <a:t>, </a:t>
            </a:r>
            <a:r>
              <a:rPr lang="es-ES" b="1" dirty="0" smtClean="0">
                <a:latin typeface="Bebas Neue" pitchFamily="34" charset="0"/>
              </a:rPr>
              <a:t>COOPERACIÓN </a:t>
            </a:r>
            <a:r>
              <a:rPr lang="es-ES" b="1" dirty="0" smtClean="0">
                <a:latin typeface="Bebas Neue" pitchFamily="34" charset="0"/>
              </a:rPr>
              <a:t>AL DESARROLLO Y VOLUNTARIADO</a:t>
            </a:r>
            <a:endParaRPr lang="es-ES" b="1" dirty="0">
              <a:latin typeface="Bebas Neue" pitchFamily="34" charset="0"/>
            </a:endParaRPr>
          </a:p>
        </p:txBody>
      </p:sp>
      <p:pic>
        <p:nvPicPr>
          <p:cNvPr id="2053" name="Picture 5" descr="Y:\+general\DIFUSION UMH\LOGOS SERVICIO\logo Servic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" y="235396"/>
            <a:ext cx="3524810" cy="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52536" y="6453336"/>
            <a:ext cx="9505056" cy="432048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95536" y="1114751"/>
            <a:ext cx="5328592" cy="0"/>
          </a:xfrm>
          <a:prstGeom prst="line">
            <a:avLst/>
          </a:prstGeom>
          <a:ln w="5715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icorredor\Desktop\La Gal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6" t="13193" r="5874" b="13193"/>
          <a:stretch/>
        </p:blipFill>
        <p:spPr bwMode="auto">
          <a:xfrm>
            <a:off x="2411760" y="3426934"/>
            <a:ext cx="4546477" cy="26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+general\DIFUSION UMH\LOGOS SERVICIO\logo Servic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" y="235396"/>
            <a:ext cx="3524810" cy="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29018" y="6425952"/>
            <a:ext cx="9396536" cy="432048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95536" y="1114751"/>
            <a:ext cx="5328592" cy="0"/>
          </a:xfrm>
          <a:prstGeom prst="line">
            <a:avLst/>
          </a:prstGeom>
          <a:ln w="5715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386354"/>
            <a:ext cx="759633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3200" dirty="0" smtClean="0">
                <a:latin typeface="Bebas Neue" pitchFamily="34" charset="0"/>
              </a:rPr>
              <a:t>Desarrollo de las Políticas y la Estrategia Internacional de </a:t>
            </a:r>
            <a:r>
              <a:rPr lang="es-ES" sz="3200" dirty="0">
                <a:latin typeface="Bebas Neue" pitchFamily="34" charset="0"/>
              </a:rPr>
              <a:t>C</a:t>
            </a:r>
            <a:r>
              <a:rPr lang="es-ES" sz="3200" dirty="0" smtClean="0">
                <a:latin typeface="Bebas Neue" pitchFamily="34" charset="0"/>
              </a:rPr>
              <a:t>ooperación UMH</a:t>
            </a:r>
            <a:endParaRPr lang="es-ES" sz="3200" dirty="0">
              <a:latin typeface="Bebas Neue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8080" y="2880369"/>
            <a:ext cx="4001458" cy="2308324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Programas de Movilidad. 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Programas de Internacionalización. 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Proyección Internacional y </a:t>
            </a:r>
            <a:r>
              <a:rPr lang="es-ES" dirty="0" err="1" smtClean="0"/>
              <a:t>Lingua</a:t>
            </a:r>
            <a:r>
              <a:rPr lang="es-ES" dirty="0" smtClean="0"/>
              <a:t>.</a:t>
            </a:r>
          </a:p>
          <a:p>
            <a:pPr marL="285750" indent="-285750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Proyectos de Cooperación al Desarrollo Universitario. </a:t>
            </a:r>
            <a:endParaRPr lang="es-ES" dirty="0"/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Formación y sensibilización CD y V.</a:t>
            </a:r>
            <a:endParaRPr lang="es-ES" dirty="0">
              <a:latin typeface="Aileron Thin" pitchFamily="50" charset="0"/>
            </a:endParaRP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Voluntariado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Sede UMH en Ruanda.</a:t>
            </a:r>
            <a:endParaRPr lang="es-ES" dirty="0">
              <a:latin typeface="Aileron Thin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503005"/>
            <a:ext cx="3255546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+general\DIFUSION UMH\LOGOS SERVICIO\logo Servic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" y="235396"/>
            <a:ext cx="3524810" cy="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29018" y="6425952"/>
            <a:ext cx="9396536" cy="432048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95536" y="1114751"/>
            <a:ext cx="5328592" cy="0"/>
          </a:xfrm>
          <a:prstGeom prst="line">
            <a:avLst/>
          </a:prstGeom>
          <a:ln w="5715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632575"/>
            <a:ext cx="75963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3200" b="1" dirty="0" smtClean="0">
                <a:latin typeface="Bebas Neue" pitchFamily="34" charset="0"/>
              </a:rPr>
              <a:t>PROGRAMAS DE MOVILIDAD</a:t>
            </a:r>
            <a:endParaRPr lang="es-ES" sz="3200" b="1" dirty="0">
              <a:latin typeface="Bebas Neue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3121321"/>
            <a:ext cx="4001458" cy="175432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b="1" dirty="0" smtClean="0"/>
              <a:t>Movilidad Nacional: </a:t>
            </a:r>
          </a:p>
          <a:p>
            <a:pPr marL="742950" lvl="1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Programa SICUE</a:t>
            </a:r>
          </a:p>
          <a:p>
            <a:pPr lvl="1" algn="just">
              <a:buClr>
                <a:srgbClr val="BC0000"/>
              </a:buClr>
            </a:pPr>
            <a:endParaRPr lang="es-ES" dirty="0" smtClean="0"/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b="1" dirty="0" smtClean="0"/>
              <a:t>Movilidad Internacional: </a:t>
            </a:r>
          </a:p>
          <a:p>
            <a:pPr marL="742950" lvl="1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Programa Erasmus+</a:t>
            </a:r>
          </a:p>
          <a:p>
            <a:pPr marL="742950" lvl="1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Programa Destino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7544" y="5462536"/>
            <a:ext cx="3816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latin typeface="Caviar Dreams" panose="020B0402020204020504" pitchFamily="34" charset="0"/>
              </a:rPr>
              <a:t>Pie de foto</a:t>
            </a:r>
            <a:endParaRPr lang="es-ES" sz="1050" b="1" dirty="0">
              <a:latin typeface="Caviar Dreams" panose="020B04020202040205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422947"/>
            <a:ext cx="4416455" cy="340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+general\DIFUSION UMH\LOGOS SERVICIO\logo Servic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" y="235396"/>
            <a:ext cx="3524810" cy="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29018" y="6425952"/>
            <a:ext cx="9396536" cy="432048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95536" y="1114751"/>
            <a:ext cx="5328592" cy="0"/>
          </a:xfrm>
          <a:prstGeom prst="line">
            <a:avLst/>
          </a:prstGeom>
          <a:ln w="5715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663353"/>
            <a:ext cx="79928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800" b="1" dirty="0" smtClean="0">
                <a:latin typeface="Bebas Neue" pitchFamily="34" charset="0"/>
              </a:rPr>
              <a:t>PROGRAMAS DE INTERNACIONALIZACIÓN</a:t>
            </a:r>
            <a:endParaRPr lang="es-ES" sz="2800" b="1" dirty="0">
              <a:latin typeface="Bebas Neue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3121321"/>
            <a:ext cx="4001458" cy="2308324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Estudiante Visitante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Dobles Titulaciones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Programas Específicos “</a:t>
            </a:r>
            <a:r>
              <a:rPr lang="es-ES" dirty="0" err="1" smtClean="0"/>
              <a:t>Study</a:t>
            </a:r>
            <a:r>
              <a:rPr lang="es-ES" dirty="0" smtClean="0"/>
              <a:t> </a:t>
            </a:r>
            <a:r>
              <a:rPr lang="es-ES" dirty="0" err="1" smtClean="0"/>
              <a:t>Abroad</a:t>
            </a:r>
            <a:r>
              <a:rPr lang="es-ES" dirty="0" smtClean="0"/>
              <a:t>”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Ayudas de Internacionalización de Centros, Facultades y Escuelas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Proyectos Erasmus+ KA2 </a:t>
            </a:r>
          </a:p>
          <a:p>
            <a:pPr lvl="1" algn="just">
              <a:buClr>
                <a:srgbClr val="BC0000"/>
              </a:buClr>
            </a:pPr>
            <a:endParaRPr lang="es-ES" dirty="0" smtClean="0"/>
          </a:p>
        </p:txBody>
      </p:sp>
      <p:pic>
        <p:nvPicPr>
          <p:cNvPr id="14" name="Picture 6" descr="C:\Users\mjose.pastor\AppData\Local\Microsoft\Windows\Temporary Internet Files\Content.Outlook\FY0XSP0H\Map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582" y="2750199"/>
            <a:ext cx="4581896" cy="2440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1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+general\DIFUSION UMH\LOGOS SERVICIO\logo Servic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" y="235396"/>
            <a:ext cx="3524810" cy="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29018" y="6425952"/>
            <a:ext cx="9396536" cy="432048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95536" y="1114751"/>
            <a:ext cx="5328592" cy="0"/>
          </a:xfrm>
          <a:prstGeom prst="line">
            <a:avLst/>
          </a:prstGeom>
          <a:ln w="5715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663353"/>
            <a:ext cx="79928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800" b="1" dirty="0" smtClean="0">
                <a:latin typeface="Bebas Neue" pitchFamily="34" charset="0"/>
              </a:rPr>
              <a:t>Cooperación al Desarrollo y Voluntariado</a:t>
            </a:r>
            <a:endParaRPr lang="es-ES" sz="2800" b="1" dirty="0">
              <a:latin typeface="Bebas Neue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3121321"/>
            <a:ext cx="4001458" cy="2308324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Proyectos de Cooperación al Desarrollo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Jornadas de sensibilización de Voluntariado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Programa de Voluntariado en Ruanda</a:t>
            </a:r>
          </a:p>
          <a:p>
            <a:pPr marL="285750" indent="-285750" algn="just">
              <a:buClr>
                <a:srgbClr val="BC0000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Campañas de captación de voluntariado</a:t>
            </a:r>
          </a:p>
          <a:p>
            <a:pPr lvl="1" algn="just">
              <a:buClr>
                <a:srgbClr val="BC0000"/>
              </a:buClr>
            </a:pPr>
            <a:endParaRPr lang="es-ES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467544" y="5462536"/>
            <a:ext cx="3816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latin typeface="Caviar Dreams" panose="020B0402020204020504" pitchFamily="34" charset="0"/>
              </a:rPr>
              <a:t>Pie de foto</a:t>
            </a:r>
            <a:endParaRPr lang="es-ES" sz="1050" b="1" dirty="0">
              <a:latin typeface="Caviar Dreams" panose="020B0402020204020504" pitchFamily="34" charset="0"/>
            </a:endParaRPr>
          </a:p>
        </p:txBody>
      </p:sp>
      <p:pic>
        <p:nvPicPr>
          <p:cNvPr id="14" name="Picture 78" descr="burkina faso 2009 37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rot="416578">
            <a:off x="572253" y="2581896"/>
            <a:ext cx="4037013" cy="299561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48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+general\DIFUSION UMH\LOGOS SERVICIO\logo Servic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" y="235396"/>
            <a:ext cx="3524810" cy="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29018" y="6425952"/>
            <a:ext cx="9396536" cy="432048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95536" y="1114751"/>
            <a:ext cx="5328592" cy="0"/>
          </a:xfrm>
          <a:prstGeom prst="line">
            <a:avLst/>
          </a:prstGeom>
          <a:ln w="5715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67544" y="1632575"/>
            <a:ext cx="79928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3200" b="1" dirty="0" smtClean="0">
                <a:latin typeface="Bebas Neue" pitchFamily="34" charset="0"/>
              </a:rPr>
              <a:t>CLUB ERASMUS Y </a:t>
            </a:r>
            <a:r>
              <a:rPr lang="es-ES" sz="3200" b="1" dirty="0">
                <a:latin typeface="Bebas Neue" pitchFamily="34" charset="0"/>
              </a:rPr>
              <a:t>PROGRAMA BUDDY </a:t>
            </a:r>
            <a:r>
              <a:rPr lang="es-ES" sz="3200" b="1" dirty="0" smtClean="0">
                <a:latin typeface="Bebas Neue" pitchFamily="34" charset="0"/>
              </a:rPr>
              <a:t> </a:t>
            </a:r>
            <a:endParaRPr lang="es-ES" sz="3200" b="1" dirty="0">
              <a:latin typeface="Bebas Neue" pitchFamily="34" charset="0"/>
            </a:endParaRPr>
          </a:p>
        </p:txBody>
      </p:sp>
      <p:pic>
        <p:nvPicPr>
          <p:cNvPr id="14" name="Picture 4" descr="https://internacional.umh.es/files/2019/05/DSC_0956-2-300x1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35174"/>
            <a:ext cx="5328592" cy="29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+general\DIFUSION UMH\LOGOS SERVICIO\logo Servic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9" y="258133"/>
            <a:ext cx="3524810" cy="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29018" y="6425952"/>
            <a:ext cx="9396536" cy="432048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95536" y="1114751"/>
            <a:ext cx="5328592" cy="0"/>
          </a:xfrm>
          <a:prstGeom prst="line">
            <a:avLst/>
          </a:prstGeom>
          <a:ln w="5715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2459" y="1284135"/>
            <a:ext cx="8229600" cy="451306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Personal del Servicio</a:t>
            </a:r>
            <a:endParaRPr lang="es-ES" sz="3200" b="1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307876" y="1943871"/>
            <a:ext cx="4040188" cy="639762"/>
          </a:xfrm>
        </p:spPr>
        <p:txBody>
          <a:bodyPr>
            <a:normAutofit/>
          </a:bodyPr>
          <a:lstStyle/>
          <a:p>
            <a:r>
              <a:rPr lang="es-ES" sz="1300" dirty="0" smtClean="0"/>
              <a:t>Directora del Servicio: </a:t>
            </a:r>
          </a:p>
          <a:p>
            <a:r>
              <a:rPr lang="es-ES" sz="1100" b="0" dirty="0" smtClean="0"/>
              <a:t>Inmaculada </a:t>
            </a:r>
            <a:r>
              <a:rPr lang="es-ES" sz="1100" b="0" dirty="0" err="1" smtClean="0"/>
              <a:t>Blaya</a:t>
            </a:r>
            <a:r>
              <a:rPr lang="es-ES" sz="1100" b="0" dirty="0" smtClean="0"/>
              <a:t> Salvador</a:t>
            </a:r>
            <a:endParaRPr lang="es-ES" sz="1100" b="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307876" y="2698761"/>
            <a:ext cx="3957836" cy="3573016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2300" b="1" dirty="0" smtClean="0"/>
              <a:t>Gestión de Programas de Movilidad</a:t>
            </a:r>
          </a:p>
          <a:p>
            <a:pPr marL="0" indent="0">
              <a:spcBef>
                <a:spcPts val="0"/>
              </a:spcBef>
              <a:buNone/>
            </a:pPr>
            <a:endParaRPr lang="es-ES" sz="1900" b="1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Mónica Candela </a:t>
            </a:r>
            <a:r>
              <a:rPr lang="es-ES" sz="2100" dirty="0" err="1"/>
              <a:t>Sempere</a:t>
            </a:r>
            <a:endParaRPr lang="es-ES" sz="21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Susi Olivares Soto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Elías Poveda Guilló 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Nuria Quiles </a:t>
            </a:r>
            <a:r>
              <a:rPr lang="es-ES" sz="2100" dirty="0" err="1"/>
              <a:t>Maciá</a:t>
            </a:r>
            <a:r>
              <a:rPr lang="es-ES" sz="2100" dirty="0"/>
              <a:t> 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 err="1"/>
              <a:t>Izabella</a:t>
            </a:r>
            <a:r>
              <a:rPr lang="es-ES" sz="2100" dirty="0"/>
              <a:t> </a:t>
            </a:r>
            <a:r>
              <a:rPr lang="es-ES" sz="2100" dirty="0" err="1"/>
              <a:t>Swiecicka</a:t>
            </a:r>
            <a:r>
              <a:rPr lang="es-ES" sz="2100" dirty="0"/>
              <a:t> Rodríguez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Francisca </a:t>
            </a:r>
            <a:r>
              <a:rPr lang="es-ES" sz="2100" dirty="0" smtClean="0"/>
              <a:t>Martínez Olmos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s-ES" sz="1400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300" b="1" dirty="0" smtClean="0"/>
              <a:t>Gestión de Programa de Internacionalización y Proyección Internacional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s-ES" sz="1900" b="1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 err="1"/>
              <a:t>Ursula</a:t>
            </a:r>
            <a:r>
              <a:rPr lang="es-ES" sz="2100" dirty="0"/>
              <a:t> </a:t>
            </a:r>
            <a:r>
              <a:rPr lang="es-ES" sz="2100" dirty="0" err="1"/>
              <a:t>Kress</a:t>
            </a:r>
            <a:r>
              <a:rPr lang="es-ES" sz="2100" dirty="0"/>
              <a:t> </a:t>
            </a:r>
            <a:r>
              <a:rPr lang="es-ES" sz="2100" dirty="0" err="1"/>
              <a:t>Mattis</a:t>
            </a:r>
            <a:r>
              <a:rPr lang="es-ES" sz="2100" dirty="0"/>
              <a:t> 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Lorena García de la Torres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Paul </a:t>
            </a:r>
            <a:r>
              <a:rPr lang="es-ES" sz="2100" dirty="0" err="1"/>
              <a:t>Nordstrom</a:t>
            </a:r>
            <a:r>
              <a:rPr lang="es-ES" sz="2100" dirty="0"/>
              <a:t> 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Juanjo Torres González</a:t>
            </a:r>
          </a:p>
          <a:p>
            <a:pPr marL="0" indent="0" fontAlgn="base">
              <a:buNone/>
            </a:pPr>
            <a:endParaRPr lang="es-ES" sz="1400" dirty="0"/>
          </a:p>
          <a:p>
            <a:pPr marL="0" indent="0" fontAlgn="base">
              <a:buNone/>
            </a:pPr>
            <a:r>
              <a:rPr lang="es-ES" sz="2300" b="1" dirty="0"/>
              <a:t>Cooperación al Desarrollo y </a:t>
            </a:r>
            <a:r>
              <a:rPr lang="es-ES" sz="2300" b="1" dirty="0" smtClean="0"/>
              <a:t>Voluntariado</a:t>
            </a:r>
          </a:p>
          <a:p>
            <a:pPr marL="0" indent="0" fontAlgn="base">
              <a:buNone/>
            </a:pPr>
            <a:endParaRPr lang="es-ES" sz="2300" b="1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Laura Parrilla Serrano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Mónica Ballester Millán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s-ES" sz="2100" dirty="0"/>
              <a:t>Luis </a:t>
            </a:r>
            <a:r>
              <a:rPr lang="es-ES" sz="2100" dirty="0" err="1"/>
              <a:t>Torrús</a:t>
            </a:r>
            <a:r>
              <a:rPr lang="es-ES" sz="2100" dirty="0"/>
              <a:t> Cortés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s-ES" sz="2100" dirty="0"/>
          </a:p>
          <a:p>
            <a:pPr marL="0" indent="0" fontAlgn="base">
              <a:buNone/>
            </a:pPr>
            <a:endParaRPr lang="es-ES" sz="1400" b="1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s-ES" sz="2300" b="1" dirty="0" smtClean="0"/>
              <a:t>Área de Comunicación</a:t>
            </a:r>
          </a:p>
          <a:p>
            <a:pPr marL="0" indent="0" fontAlgn="base">
              <a:buNone/>
            </a:pPr>
            <a:r>
              <a:rPr lang="es-ES" sz="2100" dirty="0" smtClean="0"/>
              <a:t>Vanesa Godoy</a:t>
            </a:r>
          </a:p>
          <a:p>
            <a:pPr marL="0" indent="0" fontAlgn="base">
              <a:buNone/>
            </a:pPr>
            <a:r>
              <a:rPr lang="es-ES" sz="2100" dirty="0" smtClean="0"/>
              <a:t>Sergio Murillo</a:t>
            </a:r>
            <a:endParaRPr lang="es-ES" sz="2100" dirty="0"/>
          </a:p>
          <a:p>
            <a:pPr marL="0" indent="0" fontAlgn="base">
              <a:buNone/>
            </a:pPr>
            <a:endParaRPr lang="es-ES" sz="1400" dirty="0" smtClean="0"/>
          </a:p>
          <a:p>
            <a:pPr marL="0" indent="0" fontAlgn="base">
              <a:buNone/>
            </a:pPr>
            <a:endParaRPr lang="es-ES" sz="1400" dirty="0"/>
          </a:p>
          <a:p>
            <a:pPr marL="0" indent="0" fontAlgn="base">
              <a:buNone/>
            </a:pPr>
            <a:endParaRPr lang="es-ES" sz="1400" dirty="0"/>
          </a:p>
          <a:p>
            <a:pPr marL="0" indent="0" fontAlgn="base"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fontAlgn="base">
              <a:spcBef>
                <a:spcPts val="0"/>
              </a:spcBef>
              <a:buNone/>
            </a:pPr>
            <a:endParaRPr lang="es-ES" sz="1400" dirty="0"/>
          </a:p>
        </p:txBody>
      </p:sp>
      <p:pic>
        <p:nvPicPr>
          <p:cNvPr id="15" name="Marcador de contenido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12" y="2753914"/>
            <a:ext cx="4482752" cy="23312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471918" y="59642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u="sng" dirty="0">
                <a:solidFill>
                  <a:srgbClr val="1F1F1F"/>
                </a:solidFill>
                <a:latin typeface="Open Sans"/>
                <a:hlinkClick r:id="rId4"/>
              </a:rPr>
              <a:t>http://internacional.umh.es/conocenos/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47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91 Rectángulo"/>
          <p:cNvSpPr/>
          <p:nvPr/>
        </p:nvSpPr>
        <p:spPr>
          <a:xfrm>
            <a:off x="-252536" y="0"/>
            <a:ext cx="9577064" cy="155679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3" name="Picture 5" descr="Y:\+general\DIFUSION UMH\LOGOS SERVICIO\logo Servic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" y="235396"/>
            <a:ext cx="3524810" cy="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395536" y="1114751"/>
            <a:ext cx="5328592" cy="0"/>
          </a:xfrm>
          <a:prstGeom prst="line">
            <a:avLst/>
          </a:prstGeom>
          <a:ln w="5715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47183" y="2088167"/>
            <a:ext cx="439248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 smtClean="0">
                <a:solidFill>
                  <a:srgbClr val="BC0000"/>
                </a:solidFill>
                <a:latin typeface="Bebas Neue" pitchFamily="34" charset="0"/>
              </a:rPr>
              <a:t>¡SÍGUENOS EN NUESTROS CANALES OFICIALES!</a:t>
            </a:r>
          </a:p>
          <a:p>
            <a:endParaRPr lang="es-ES" sz="2400" dirty="0">
              <a:solidFill>
                <a:srgbClr val="BC0000"/>
              </a:solidFill>
              <a:latin typeface="Bebas Neue" pitchFamily="34" charset="0"/>
            </a:endParaRPr>
          </a:p>
          <a:p>
            <a:endParaRPr lang="es-ES" sz="2400" dirty="0">
              <a:solidFill>
                <a:srgbClr val="BC0000"/>
              </a:solidFill>
              <a:latin typeface="Bebas Neue" pitchFamily="34" charset="0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353665" y="2996953"/>
            <a:ext cx="4938415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C:\Users\icorredor\Downloads\face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33" y="4437112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icorredor\Downloads\twit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51" y="400797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2334314" y="4713508"/>
            <a:ext cx="238133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Bebas Neue" pitchFamily="34" charset="0"/>
              </a:rPr>
              <a:t>Internacional.umh.es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288202" y="3443557"/>
            <a:ext cx="15403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Bebas Neue" pitchFamily="34" charset="0"/>
              </a:rPr>
              <a:t>@</a:t>
            </a:r>
            <a:r>
              <a:rPr lang="es-ES" sz="1600" dirty="0" err="1" smtClean="0">
                <a:latin typeface="Bebas Neue" pitchFamily="34" charset="0"/>
              </a:rPr>
              <a:t>globalumh</a:t>
            </a:r>
            <a:endParaRPr lang="es-ES" sz="1600" dirty="0">
              <a:latin typeface="Bebas Neue" pitchFamily="34" charset="0"/>
            </a:endParaRPr>
          </a:p>
        </p:txBody>
      </p:sp>
      <p:sp>
        <p:nvSpPr>
          <p:cNvPr id="86" name="85 Rectángulo"/>
          <p:cNvSpPr/>
          <p:nvPr/>
        </p:nvSpPr>
        <p:spPr>
          <a:xfrm>
            <a:off x="5724128" y="5661248"/>
            <a:ext cx="3909624" cy="504057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2314652" y="4127522"/>
            <a:ext cx="238577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>
                <a:latin typeface="Bebas Neue" pitchFamily="34" charset="0"/>
              </a:rPr>
              <a:t>Relaciones internacionales </a:t>
            </a:r>
            <a:r>
              <a:rPr lang="es-ES" sz="1600" dirty="0" err="1" smtClean="0">
                <a:latin typeface="Bebas Neue" pitchFamily="34" charset="0"/>
              </a:rPr>
              <a:t>umh</a:t>
            </a:r>
            <a:endParaRPr lang="es-ES" sz="1600" dirty="0" smtClean="0">
              <a:latin typeface="Bebas Neue" pitchFamily="34" charset="0"/>
            </a:endParaRPr>
          </a:p>
        </p:txBody>
      </p:sp>
      <p:sp>
        <p:nvSpPr>
          <p:cNvPr id="95" name="94 Elipse"/>
          <p:cNvSpPr/>
          <p:nvPr/>
        </p:nvSpPr>
        <p:spPr>
          <a:xfrm>
            <a:off x="2097755" y="3627867"/>
            <a:ext cx="201854" cy="201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-252536" y="6453336"/>
            <a:ext cx="9505056" cy="432048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>
          <a:xfrm>
            <a:off x="-1446536" y="6792161"/>
            <a:ext cx="4146328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5532569" y="5661248"/>
            <a:ext cx="130110" cy="504057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C0000"/>
              </a:solidFill>
            </a:endParaRPr>
          </a:p>
        </p:txBody>
      </p:sp>
      <p:sp>
        <p:nvSpPr>
          <p:cNvPr id="94" name="93 Elipse"/>
          <p:cNvSpPr/>
          <p:nvPr/>
        </p:nvSpPr>
        <p:spPr>
          <a:xfrm>
            <a:off x="2082710" y="4844717"/>
            <a:ext cx="231942" cy="231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3" descr="C:\Users\icorredor\Downloads\instagr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33" y="360490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icorredor\Downloads\grid-wor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2" y="483468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92" y="3324099"/>
            <a:ext cx="3632916" cy="743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3005"/>
            <a:ext cx="4053505" cy="74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1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43">
            <a:off x="5989569" y="4500101"/>
            <a:ext cx="2669827" cy="74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571134"/>
            <a:ext cx="2968507" cy="74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" descr="Y:\+general\DIFUSION UMH\LOGOS SERVICIO\Logo internacional 201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5" y="3542366"/>
            <a:ext cx="1584175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235</Words>
  <Application>Microsoft Office PowerPoint</Application>
  <PresentationFormat>Presentación en pantalla (4:3)</PresentationFormat>
  <Paragraphs>73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Aileron Thin</vt:lpstr>
      <vt:lpstr>Arial</vt:lpstr>
      <vt:lpstr>Bebas Neue</vt:lpstr>
      <vt:lpstr>Calibri</vt:lpstr>
      <vt:lpstr>Caviar Dreams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Personal del Servicio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Corredor Reig, Irene Gemma</dc:creator>
  <cp:lastModifiedBy>Candela Sempere, Monica</cp:lastModifiedBy>
  <cp:revision>49</cp:revision>
  <dcterms:created xsi:type="dcterms:W3CDTF">2019-06-11T11:11:13Z</dcterms:created>
  <dcterms:modified xsi:type="dcterms:W3CDTF">2021-09-14T11:48:25Z</dcterms:modified>
</cp:coreProperties>
</file>