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ipaalXllcKEZ45nJixS+6QTsBB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AF46B8-5D96-4319-901D-091034C96294}">
  <a:tblStyle styleId="{E2AF46B8-5D96-4319-901D-091034C96294}" styleName="Table_0">
    <a:wholeTbl>
      <a:tcTxStyle b="off" i="off">
        <a:font>
          <a:latin typeface="Cambria"/>
          <a:ea typeface="Cambria"/>
          <a:cs typeface="Cambr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7E7"/>
          </a:solidFill>
        </a:fill>
      </a:tcStyle>
    </a:wholeTbl>
    <a:band1H>
      <a:tcTxStyle/>
      <a:tcStyle>
        <a:tcBdr/>
        <a:fill>
          <a:solidFill>
            <a:srgbClr val="E0CB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CB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Diapositiva de títul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1"/>
            <a:ext cx="9144000" cy="46196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" name="Google Shape;19;p35"/>
          <p:cNvSpPr txBox="1">
            <a:spLocks noGrp="1"/>
          </p:cNvSpPr>
          <p:nvPr>
            <p:ph type="ctrTitle"/>
          </p:nvPr>
        </p:nvSpPr>
        <p:spPr>
          <a:xfrm>
            <a:off x="300790" y="4619528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ubTitle" idx="1"/>
          </p:nvPr>
        </p:nvSpPr>
        <p:spPr>
          <a:xfrm>
            <a:off x="6457950" y="4619528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0C0C0C"/>
                </a:solidFill>
              </a:defRPr>
            </a:lvl1pPr>
            <a:lvl2pPr lvl="1" algn="ctr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 sz="135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24" name="Google Shape;24;p35"/>
          <p:cNvCxnSpPr/>
          <p:nvPr/>
        </p:nvCxnSpPr>
        <p:spPr>
          <a:xfrm rot="10800000">
            <a:off x="6278101" y="5136599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7C122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-5400000">
            <a:off x="2401444" y="652653"/>
            <a:ext cx="4023360" cy="729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>
  <p:cSld name="Título vertical y tex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529056" y="496157"/>
            <a:ext cx="1129169" cy="11326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8" name="Google Shape;88;p45"/>
          <p:cNvSpPr txBox="1">
            <a:spLocks noGrp="1"/>
          </p:cNvSpPr>
          <p:nvPr>
            <p:ph type="title"/>
          </p:nvPr>
        </p:nvSpPr>
        <p:spPr>
          <a:xfrm rot="-5400000">
            <a:off x="-976311" y="2481263"/>
            <a:ext cx="54102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5"/>
          <p:cNvSpPr txBox="1">
            <a:spLocks noGrp="1"/>
          </p:cNvSpPr>
          <p:nvPr>
            <p:ph type="body" idx="1"/>
          </p:nvPr>
        </p:nvSpPr>
        <p:spPr>
          <a:xfrm rot="-5400000">
            <a:off x="3010654" y="578182"/>
            <a:ext cx="5410200" cy="568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93" name="Google Shape;93;p45"/>
          <p:cNvCxnSpPr/>
          <p:nvPr/>
        </p:nvCxnSpPr>
        <p:spPr>
          <a:xfrm rot="10800000">
            <a:off x="7543800" y="173563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5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6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7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3" name="Google Shape;103;p47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7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7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>
  <p:cSld name="En blanc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29" name="Google Shape;29;p3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812360" y="332656"/>
            <a:ext cx="1138278" cy="11392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>
  <p:cSld name="Encabezado de sec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>
            <a:spLocks noGrp="1"/>
          </p:cNvSpPr>
          <p:nvPr>
            <p:ph type="title"/>
          </p:nvPr>
        </p:nvSpPr>
        <p:spPr>
          <a:xfrm>
            <a:off x="300790" y="4715466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6457950" y="4715466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42" name="Google Shape;42;p38"/>
          <p:cNvCxnSpPr/>
          <p:nvPr/>
        </p:nvCxnSpPr>
        <p:spPr>
          <a:xfrm rot="10800000">
            <a:off x="6290132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7C122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" name="Google Shape;43;p3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818106" y="260648"/>
            <a:ext cx="1111746" cy="108204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768095" y="2286000"/>
            <a:ext cx="35661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2"/>
          </p:nvPr>
        </p:nvSpPr>
        <p:spPr>
          <a:xfrm>
            <a:off x="4491990" y="2286000"/>
            <a:ext cx="3566160" cy="402336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25"/>
              <a:buNone/>
              <a:defRPr sz="1725" b="0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2"/>
          </p:nvPr>
        </p:nvSpPr>
        <p:spPr>
          <a:xfrm>
            <a:off x="768096" y="2967788"/>
            <a:ext cx="356616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3"/>
          </p:nvPr>
        </p:nvSpPr>
        <p:spPr>
          <a:xfrm>
            <a:off x="4493166" y="2179636"/>
            <a:ext cx="35661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25"/>
              <a:buNone/>
              <a:defRPr sz="1725" b="0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4"/>
          </p:nvPr>
        </p:nvSpPr>
        <p:spPr>
          <a:xfrm>
            <a:off x="4493166" y="2967788"/>
            <a:ext cx="356616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4286250" y="822960"/>
            <a:ext cx="4258818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Char char="🢝"/>
              <a:defRPr sz="1500"/>
            </a:lvl2pPr>
            <a:lvl3pPr marL="1371600" lvl="2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🢝"/>
              <a:defRPr sz="1200"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title"/>
          </p:nvPr>
        </p:nvSpPr>
        <p:spPr>
          <a:xfrm>
            <a:off x="768096" y="696097"/>
            <a:ext cx="329184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body" idx="2"/>
          </p:nvPr>
        </p:nvSpPr>
        <p:spPr>
          <a:xfrm>
            <a:off x="768096" y="2671965"/>
            <a:ext cx="3291840" cy="3347835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>
  <p:cSld name="Imagen con título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342900" y="4655336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>
            <a:off x="6457950" y="4607214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78" name="Google Shape;78;p43"/>
          <p:cNvCxnSpPr/>
          <p:nvPr/>
        </p:nvCxnSpPr>
        <p:spPr>
          <a:xfrm rot="10800000">
            <a:off x="6290132" y="516785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9" name="Google Shape;79;p4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380311" y="417515"/>
            <a:ext cx="1354113" cy="128553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82641" y="164440"/>
            <a:ext cx="1182676" cy="1176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3337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Twentieth Century"/>
              <a:buChar char=" "/>
              <a:defRPr sz="16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🢝"/>
              <a:def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16" name="Google Shape;16;p34"/>
          <p:cNvCxnSpPr/>
          <p:nvPr/>
        </p:nvCxnSpPr>
        <p:spPr>
          <a:xfrm rot="10800000">
            <a:off x="571500" y="714030"/>
            <a:ext cx="0" cy="125850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slides.app.goo.gl/qCPi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hyperlink" Target="https://slides.app.goo.gl/qCPi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iomasumh.es/es/test-de-nivel/erasmu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hyperlink" Target="https://slides.app.goo.gl/qCPi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internacional.umh.es/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lobalUMH/" TargetMode="External"/><Relationship Id="rId11" Type="http://schemas.openxmlformats.org/officeDocument/2006/relationships/image" Target="../media/image14.jpg"/><Relationship Id="rId5" Type="http://schemas.openxmlformats.org/officeDocument/2006/relationships/hyperlink" Target="https://www.instagram.com/globalumh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twitter.com/GlobalUMH" TargetMode="External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lides.app.goo.gl/qCPiv" TargetMode="External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://internacional.umh.es/" TargetMode="External"/><Relationship Id="rId4" Type="http://schemas.openxmlformats.org/officeDocument/2006/relationships/hyperlink" Target="http://www.umh.e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slides.app.goo.gl/qCPi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hyperlink" Target="https://slides.app.goo.gl/qCPi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725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l="8721" r="12772"/>
          <a:stretch/>
        </p:blipFill>
        <p:spPr>
          <a:xfrm>
            <a:off x="-36512" y="44624"/>
            <a:ext cx="9073008" cy="627496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>
            <a:off x="0" y="4776300"/>
            <a:ext cx="9226200" cy="21906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 txBox="1">
            <a:spLocks noGrp="1"/>
          </p:cNvSpPr>
          <p:nvPr>
            <p:ph type="ctrTitle"/>
          </p:nvPr>
        </p:nvSpPr>
        <p:spPr>
          <a:xfrm>
            <a:off x="852800" y="1973725"/>
            <a:ext cx="49221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Calibri"/>
              <a:buNone/>
            </a:pPr>
            <a:r>
              <a:rPr lang="es-ES" sz="3700">
                <a:latin typeface="Arial"/>
                <a:ea typeface="Arial"/>
                <a:cs typeface="Arial"/>
                <a:sym typeface="Arial"/>
              </a:rPr>
              <a:t>PROGRAMAS DE MOVILIDAD</a:t>
            </a:r>
            <a:br>
              <a:rPr lang="es-ES" sz="3700"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latin typeface="Arial"/>
                <a:ea typeface="Arial"/>
                <a:cs typeface="Arial"/>
                <a:sym typeface="Arial"/>
              </a:rPr>
              <a:t>CURSO 2023-2024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 txBox="1">
            <a:spLocks noGrp="1"/>
          </p:cNvSpPr>
          <p:nvPr>
            <p:ph type="subTitle" idx="1"/>
          </p:nvPr>
        </p:nvSpPr>
        <p:spPr>
          <a:xfrm>
            <a:off x="6216166" y="1973755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 DE RELACIONES INTERNACIONALES, </a:t>
            </a:r>
            <a:br>
              <a:rPr lang="es-E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COOPERACIÓN AL DESARROLLO Y VOLUNTARIADO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2375" y="4776300"/>
            <a:ext cx="5521449" cy="2267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"/>
          <p:cNvCxnSpPr/>
          <p:nvPr/>
        </p:nvCxnSpPr>
        <p:spPr>
          <a:xfrm>
            <a:off x="5774893" y="1973755"/>
            <a:ext cx="0" cy="146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/>
        </p:nvSpPr>
        <p:spPr>
          <a:xfrm>
            <a:off x="323850" y="1443275"/>
            <a:ext cx="4587300" cy="5022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E0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accent1"/>
                </a:solidFill>
              </a:rPr>
              <a:t>Requisitos:</a:t>
            </a:r>
            <a:endParaRPr sz="2000" b="1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1"/>
              </a:solidFill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b="1">
                <a:solidFill>
                  <a:schemeClr val="accent1"/>
                </a:solidFill>
              </a:rPr>
              <a:t>90 créditos superados</a:t>
            </a:r>
            <a:endParaRPr sz="2000" b="1">
              <a:solidFill>
                <a:schemeClr val="accent1"/>
              </a:solidFill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curso completo: mínimo de 45 créditos.</a:t>
            </a:r>
            <a:endParaRPr/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un cuatrimestre: mínimo de 20 créditos</a:t>
            </a: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3429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900"/>
              <a:buFont typeface="Noto Sans Symbols"/>
              <a:buChar char="✔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Superar al menos el 50% de los créditos cursados durante la estancia.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3429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900"/>
              <a:buFont typeface="Noto Sans Symbols"/>
              <a:buChar char="✔"/>
            </a:pPr>
            <a:r>
              <a:rPr lang="es-ES" sz="1900" b="1">
                <a:solidFill>
                  <a:srgbClr val="851C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inanciación UMH</a:t>
            </a:r>
            <a:r>
              <a:rPr lang="es-ES" sz="1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convocatoria de 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ayudas a la movilidad del programa DESTINO</a:t>
            </a:r>
            <a:r>
              <a:rPr lang="es-ES" sz="1900" b="1">
                <a:solidFill>
                  <a:schemeClr val="accent1"/>
                </a:solidFill>
              </a:rPr>
              <a:t>.</a:t>
            </a:r>
            <a:endParaRPr sz="19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323850" y="562498"/>
            <a:ext cx="7200600" cy="646500"/>
          </a:xfrm>
          <a:prstGeom prst="rect">
            <a:avLst/>
          </a:prstGeom>
          <a:solidFill>
            <a:srgbClr val="E0A400"/>
          </a:solidFill>
          <a:ln w="19050" cap="flat" cmpd="sng">
            <a:solidFill>
              <a:srgbClr val="E0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DESTINO</a:t>
            </a:r>
            <a:endParaRPr/>
          </a:p>
        </p:txBody>
      </p:sp>
      <p:pic>
        <p:nvPicPr>
          <p:cNvPr id="198" name="Google Shape;198;p10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814" y="1443275"/>
            <a:ext cx="2479725" cy="24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975" y="3923000"/>
            <a:ext cx="2683425" cy="26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 txBox="1"/>
          <p:nvPr/>
        </p:nvSpPr>
        <p:spPr>
          <a:xfrm>
            <a:off x="323850" y="1988840"/>
            <a:ext cx="8496300" cy="2247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9594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94CD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 de </a:t>
            </a:r>
            <a:r>
              <a:rPr lang="es-ES" sz="2000" b="1">
                <a:solidFill>
                  <a:schemeClr val="accent1"/>
                </a:solidFill>
              </a:rPr>
              <a:t>un semestre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Universidad de Wuzi (China).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94CD"/>
              </a:buClr>
              <a:buSzPts val="2000"/>
              <a:buFont typeface="Noto Sans Symbols"/>
              <a:buChar char="✔"/>
            </a:pPr>
            <a:r>
              <a:rPr lang="es-ES" sz="2000" b="1">
                <a:solidFill>
                  <a:schemeClr val="accent1"/>
                </a:solidFill>
              </a:rPr>
              <a:t>90 créditos superados.</a:t>
            </a:r>
            <a:endParaRPr sz="2000" b="1"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94CD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</a:rPr>
              <a:t>Destinada a e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studiantes de grado o máster de la Facultad de CCSS y JJ de Elche y Orihuela.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94CD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Tener conocimientos de inglés igual o superior al B1 MCER.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323850" y="1008063"/>
            <a:ext cx="7200600" cy="646500"/>
          </a:xfrm>
          <a:prstGeom prst="rect">
            <a:avLst/>
          </a:prstGeom>
          <a:solidFill>
            <a:srgbClr val="9594CD"/>
          </a:solidFill>
          <a:ln w="19050" cap="flat" cmpd="sng">
            <a:solidFill>
              <a:srgbClr val="9594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MUDI</a:t>
            </a:r>
            <a:endParaRPr/>
          </a:p>
        </p:txBody>
      </p:sp>
      <p:pic>
        <p:nvPicPr>
          <p:cNvPr id="207" name="Google Shape;207;p11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/>
          <p:nvPr/>
        </p:nvSpPr>
        <p:spPr>
          <a:xfrm>
            <a:off x="4463802" y="6193053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813" y="4716475"/>
            <a:ext cx="2810734" cy="16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3075" y="4323350"/>
            <a:ext cx="2388350" cy="23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3700" y="4478125"/>
            <a:ext cx="2286426" cy="207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/>
        </p:nvSpPr>
        <p:spPr>
          <a:xfrm>
            <a:off x="334900" y="1693625"/>
            <a:ext cx="4696200" cy="433960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accent1"/>
                </a:solidFill>
              </a:rPr>
              <a:t>Duración:</a:t>
            </a:r>
            <a:r>
              <a:rPr lang="es-ES" sz="2000" b="1" dirty="0">
                <a:solidFill>
                  <a:schemeClr val="dk1"/>
                </a:solidFill>
              </a:rPr>
              <a:t> </a:t>
            </a:r>
            <a:endParaRPr sz="2000" b="1" dirty="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s-ES" sz="2000" u="sng" dirty="0">
                <a:solidFill>
                  <a:schemeClr val="accent1"/>
                </a:solidFill>
              </a:rPr>
              <a:t>Erasmus E</a:t>
            </a:r>
            <a:r>
              <a:rPr lang="es-ES" sz="2000" i="0" u="sng" strike="noStrike" cap="none" dirty="0">
                <a:solidFill>
                  <a:schemeClr val="accent1"/>
                </a:solidFill>
              </a:rPr>
              <a:t>studios</a:t>
            </a:r>
            <a:r>
              <a:rPr lang="es-ES" sz="2000" dirty="0">
                <a:solidFill>
                  <a:schemeClr val="dk1"/>
                </a:solidFill>
              </a:rPr>
              <a:t> 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de 2 a 12 meses</a:t>
            </a:r>
            <a:r>
              <a:rPr lang="es-ES" sz="2000" dirty="0">
                <a:solidFill>
                  <a:schemeClr val="dk1"/>
                </a:solidFill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s-ES" sz="2000" u="sng" dirty="0">
                <a:solidFill>
                  <a:schemeClr val="accent1"/>
                </a:solidFill>
              </a:rPr>
              <a:t>Erasmus P</a:t>
            </a:r>
            <a:r>
              <a:rPr lang="es-ES" sz="2000" i="0" u="sng" strike="noStrike" cap="none" dirty="0">
                <a:solidFill>
                  <a:schemeClr val="accent1"/>
                </a:solidFill>
              </a:rPr>
              <a:t>rácticas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 de  2 a 12 meses. </a:t>
            </a:r>
            <a:endParaRPr sz="2000" b="1" dirty="0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accent1"/>
                </a:solidFill>
              </a:rPr>
              <a:t>Número de becas: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>
                <a:solidFill>
                  <a:schemeClr val="dk1"/>
                </a:solidFill>
              </a:rPr>
              <a:t>c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ada estudiante podrá disfrutar de varias becas Erasmus hasta un máximo de 12 meses por ciclo de estudios</a:t>
            </a:r>
            <a:r>
              <a:rPr lang="es-ES" sz="2000" dirty="0">
                <a:solidFill>
                  <a:schemeClr val="dk1"/>
                </a:solidFill>
              </a:rPr>
              <a:t> (excepto estudios de Grado en Farmacia y Medicina, cuya duración total será de 24 meses).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334900" y="620949"/>
            <a:ext cx="7200600" cy="6465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218" name="Google Shape;218;p12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900" y="2015611"/>
            <a:ext cx="3650500" cy="36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/>
        </p:nvSpPr>
        <p:spPr>
          <a:xfrm>
            <a:off x="323850" y="1396338"/>
            <a:ext cx="8496300" cy="367276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b="1" dirty="0">
                <a:solidFill>
                  <a:schemeClr val="accent1"/>
                </a:solidFill>
              </a:rPr>
              <a:t>Destinos</a:t>
            </a:r>
            <a:r>
              <a:rPr lang="es-ES" sz="1800" dirty="0">
                <a:solidFill>
                  <a:schemeClr val="accent1"/>
                </a:solidFill>
              </a:rPr>
              <a:t>:</a:t>
            </a:r>
            <a:r>
              <a:rPr lang="es-ES" sz="1800" dirty="0">
                <a:solidFill>
                  <a:schemeClr val="dk1"/>
                </a:solidFill>
              </a:rPr>
              <a:t> Universidades e Instituciones de Enseñanza Superior de los 27 países de la UE + Islandia, Liechtenstein, Noruega, Turquía, Serbia y República de Macedonia del Norte.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Convenios bilaterales de Facultad/Escuela a Facultad/Escuela.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Plazas específicas para una titulación y para unos cursos determinados.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Destinada a estudiantes de </a:t>
            </a:r>
            <a:r>
              <a:rPr lang="es-ES" sz="1800" b="1" dirty="0">
                <a:solidFill>
                  <a:schemeClr val="accent1"/>
                </a:solidFill>
              </a:rPr>
              <a:t>Grado, Máster y Doctorado</a:t>
            </a:r>
            <a:r>
              <a:rPr lang="es-ES" sz="1800" dirty="0">
                <a:solidFill>
                  <a:schemeClr val="dk1"/>
                </a:solidFill>
              </a:rPr>
              <a:t>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Estancia de </a:t>
            </a:r>
            <a:r>
              <a:rPr lang="es-ES" sz="1800" u="sng" dirty="0">
                <a:solidFill>
                  <a:schemeClr val="dk1"/>
                </a:solidFill>
              </a:rPr>
              <a:t>un cuatrimestre a curso académico </a:t>
            </a:r>
            <a:endParaRPr sz="1800" u="sng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1800" u="sng" dirty="0">
                <a:solidFill>
                  <a:schemeClr val="dk1"/>
                </a:solidFill>
              </a:rPr>
              <a:t>completo</a:t>
            </a:r>
            <a:r>
              <a:rPr lang="es-ES" sz="1800" dirty="0">
                <a:solidFill>
                  <a:schemeClr val="dk1"/>
                </a:solidFill>
              </a:rPr>
              <a:t> según acuerdo.</a:t>
            </a:r>
            <a:endParaRPr sz="2200" b="1" dirty="0">
              <a:solidFill>
                <a:schemeClr val="dk1"/>
              </a:solidFill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323850" y="552788"/>
            <a:ext cx="7344600" cy="5541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lt1"/>
                </a:solidFill>
              </a:rPr>
              <a:t>PROGRAMA ERASMUS + ESTUDIOS</a:t>
            </a:r>
            <a:endParaRPr sz="1200"/>
          </a:p>
        </p:txBody>
      </p:sp>
      <p:pic>
        <p:nvPicPr>
          <p:cNvPr id="226" name="Google Shape;226;p13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200" y="3581750"/>
            <a:ext cx="3130950" cy="31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/>
        </p:nvSpPr>
        <p:spPr>
          <a:xfrm>
            <a:off x="323850" y="1882725"/>
            <a:ext cx="8496300" cy="3576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b="1">
                <a:solidFill>
                  <a:schemeClr val="accent1"/>
                </a:solidFill>
              </a:rPr>
              <a:t>Solicitud ONLINE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través de tu acceso personalizado.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Requisitos</a:t>
            </a:r>
            <a:r>
              <a:rPr lang="es-ES" sz="2000">
                <a:solidFill>
                  <a:schemeClr val="dk1"/>
                </a:solidFill>
              </a:rPr>
              <a:t>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específicos: </a:t>
            </a:r>
            <a:r>
              <a:rPr lang="es-ES" sz="2000">
                <a:solidFill>
                  <a:schemeClr val="dk1"/>
                </a:solidFill>
              </a:rPr>
              <a:t>tendrán preferencia los estudiantes que han </a:t>
            </a:r>
            <a:r>
              <a:rPr lang="es-ES" sz="2000" b="1">
                <a:solidFill>
                  <a:schemeClr val="accent1"/>
                </a:solidFill>
              </a:rPr>
              <a:t>superado el 75% de los créditos de 1</a:t>
            </a:r>
            <a:r>
              <a:rPr lang="es-ES" sz="2000" b="1" u="sng" baseline="30000">
                <a:solidFill>
                  <a:schemeClr val="accent1"/>
                </a:solidFill>
              </a:rPr>
              <a:t>er</a:t>
            </a:r>
            <a:r>
              <a:rPr lang="es-ES" sz="2000" b="1">
                <a:solidFill>
                  <a:schemeClr val="accent1"/>
                </a:solidFill>
              </a:rPr>
              <a:t> curso</a:t>
            </a:r>
            <a:r>
              <a:rPr lang="es-ES" sz="2000">
                <a:solidFill>
                  <a:schemeClr val="dk1"/>
                </a:solidFill>
              </a:rPr>
              <a:t> y cumplan los </a:t>
            </a:r>
            <a:r>
              <a:rPr lang="es-ES" sz="2000" b="1">
                <a:solidFill>
                  <a:schemeClr val="accent1"/>
                </a:solidFill>
              </a:rPr>
              <a:t>requisitos lingüísticos</a:t>
            </a:r>
            <a:r>
              <a:rPr lang="es-ES" sz="2000">
                <a:solidFill>
                  <a:schemeClr val="dk1"/>
                </a:solidFill>
              </a:rPr>
              <a:t> en el momento de hacer la solicitud.</a:t>
            </a:r>
            <a:endParaRPr sz="2000">
              <a:solidFill>
                <a:schemeClr val="dk1"/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Estancias de curso completo: cursar un mínimo de 45 créditos.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Estancias de un cuatrimestre: cursar un mínimo de 24 créditos.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Superar al menos el 50% de los créditos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cursados durante la estancia.</a:t>
            </a:r>
            <a:endParaRPr/>
          </a:p>
        </p:txBody>
      </p:sp>
      <p:sp>
        <p:nvSpPr>
          <p:cNvPr id="233" name="Google Shape;233;p14"/>
          <p:cNvSpPr txBox="1"/>
          <p:nvPr/>
        </p:nvSpPr>
        <p:spPr>
          <a:xfrm>
            <a:off x="323850" y="1008063"/>
            <a:ext cx="7272600" cy="5850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ERASMUS + ESTUDIOS</a:t>
            </a:r>
            <a:endParaRPr/>
          </a:p>
        </p:txBody>
      </p:sp>
      <p:pic>
        <p:nvPicPr>
          <p:cNvPr id="234" name="Google Shape;234;p14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125" y="5027188"/>
            <a:ext cx="2956559" cy="168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/>
          <p:nvPr/>
        </p:nvSpPr>
        <p:spPr>
          <a:xfrm>
            <a:off x="323850" y="1904500"/>
            <a:ext cx="4123800" cy="4145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Acreditar los conocimientos lingüísticos:</a:t>
            </a:r>
            <a:r>
              <a:rPr lang="es-ES">
                <a:solidFill>
                  <a:schemeClr val="accent1"/>
                </a:solidFill>
              </a:rPr>
              <a:t> </a:t>
            </a:r>
            <a:r>
              <a:rPr lang="es-ES" sz="2000">
                <a:solidFill>
                  <a:schemeClr val="dk1"/>
                </a:solidFill>
              </a:rPr>
              <a:t>l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requisitos mínimos para optar las plazas ERASMUS será </a:t>
            </a:r>
            <a:r>
              <a:rPr lang="es-ES" sz="2000">
                <a:solidFill>
                  <a:schemeClr val="dk1"/>
                </a:solidFill>
              </a:rPr>
              <a:t>nivel </a:t>
            </a:r>
            <a:r>
              <a:rPr lang="es-E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B1 de inglés</a:t>
            </a:r>
            <a:r>
              <a:rPr lang="es-E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algunos de los destinos existen requisitos de competencia lingüística establecidos por las universidades de acogida.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323850" y="753638"/>
            <a:ext cx="7272600" cy="5850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ERASMUS + (ESTUDIOS)</a:t>
            </a:r>
            <a:endParaRPr/>
          </a:p>
        </p:txBody>
      </p:sp>
      <p:pic>
        <p:nvPicPr>
          <p:cNvPr id="242" name="Google Shape;242;p15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5175" y="4484774"/>
            <a:ext cx="2739505" cy="15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3675" y="1609038"/>
            <a:ext cx="3801000" cy="29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/>
          <p:nvPr/>
        </p:nvSpPr>
        <p:spPr>
          <a:xfrm>
            <a:off x="323850" y="1903200"/>
            <a:ext cx="5561700" cy="4048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Convocatoria para estudios</a:t>
            </a:r>
            <a:r>
              <a:rPr lang="es-ES" sz="1900" dirty="0">
                <a:solidFill>
                  <a:schemeClr val="dk1"/>
                </a:solidFill>
              </a:rPr>
              <a:t>/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prácticas en países no</a:t>
            </a:r>
            <a:r>
              <a:rPr lang="es-ES" sz="1900" dirty="0">
                <a:solidFill>
                  <a:schemeClr val="dk1"/>
                </a:solidFill>
              </a:rPr>
              <a:t> 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asociados al programa Erasmus.</a:t>
            </a:r>
            <a:endParaRPr sz="19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Plazas específicas para una titulación y para unos cursos</a:t>
            </a:r>
            <a:r>
              <a:rPr lang="es-ES" sz="1900" dirty="0">
                <a:solidFill>
                  <a:schemeClr val="dk1"/>
                </a:solidFill>
              </a:rPr>
              <a:t> 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determinados.</a:t>
            </a:r>
            <a:endParaRPr sz="19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Destinada a estudiantes de</a:t>
            </a:r>
            <a:r>
              <a:rPr lang="es-ES" sz="1900" dirty="0">
                <a:solidFill>
                  <a:schemeClr val="dk1"/>
                </a:solidFill>
              </a:rPr>
              <a:t> </a:t>
            </a:r>
            <a:r>
              <a:rPr lang="es-ES" sz="1900" b="1" dirty="0">
                <a:solidFill>
                  <a:schemeClr val="accent1"/>
                </a:solidFill>
              </a:rPr>
              <a:t>Grado, Máster y Doctorado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(según convenios bilaterales y listado de plazas de la convocatoria)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 de</a:t>
            </a:r>
            <a:r>
              <a:rPr lang="es-ES" sz="1900" b="1" dirty="0">
                <a:solidFill>
                  <a:schemeClr val="accent1"/>
                </a:solidFill>
              </a:rPr>
              <a:t> 5 meses para realizar estudios y 2 meses para la modalidad de prácticas.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6"/>
          <p:cNvSpPr txBox="1"/>
          <p:nvPr/>
        </p:nvSpPr>
        <p:spPr>
          <a:xfrm>
            <a:off x="323850" y="357069"/>
            <a:ext cx="7055100" cy="1384954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lt1"/>
                </a:solidFill>
              </a:rPr>
              <a:t>PROGRAMA ERASMUS + TERCEROS PAÍSES NO ASOCIADOS AL PROGRAMA</a:t>
            </a:r>
            <a:endParaRPr sz="1000" dirty="0"/>
          </a:p>
        </p:txBody>
      </p:sp>
      <p:pic>
        <p:nvPicPr>
          <p:cNvPr id="251" name="Google Shape;251;p16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525" y="2404800"/>
            <a:ext cx="2960550" cy="29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/>
          <p:nvPr/>
        </p:nvSpPr>
        <p:spPr>
          <a:xfrm>
            <a:off x="323850" y="1452975"/>
            <a:ext cx="6272700" cy="4925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Destinos</a:t>
            </a:r>
            <a:r>
              <a:rPr lang="es-ES" sz="1900">
                <a:solidFill>
                  <a:schemeClr val="accent1"/>
                </a:solidFill>
              </a:rPr>
              <a:t>: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900">
                <a:solidFill>
                  <a:schemeClr val="dk1"/>
                </a:solidFill>
              </a:rPr>
              <a:t>e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mpresas y </a:t>
            </a:r>
            <a:r>
              <a:rPr lang="es-ES" sz="1900">
                <a:solidFill>
                  <a:schemeClr val="dk1"/>
                </a:solidFill>
              </a:rPr>
              <a:t>u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niversidades e Instituciones de Enseñanza Superior de los 27 países de la UE + Islandia, Liechtenstein, Noruega, Turquía, Serbia y República de Macedonia del Norte.</a:t>
            </a:r>
            <a:endParaRPr sz="19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estudiante deberá buscar la empresa</a:t>
            </a:r>
            <a:r>
              <a:rPr lang="es-ES" sz="1900">
                <a:solidFill>
                  <a:schemeClr val="dk1"/>
                </a:solidFill>
              </a:rPr>
              <a:t> o 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universidad donde realizar las prácticas.</a:t>
            </a:r>
            <a:endParaRPr sz="19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estudiante deberá tener un </a:t>
            </a:r>
            <a:r>
              <a:rPr lang="es-ES" sz="1900" b="1">
                <a:solidFill>
                  <a:schemeClr val="accent1"/>
                </a:solidFill>
              </a:rPr>
              <a:t>Acuerdo de Formación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TRAINING AGREEMENT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relación con el período de prácticas firmado por la UMH, la empresa/organización de acogida y el estudiante</a:t>
            </a:r>
            <a:r>
              <a:rPr lang="es-ES" sz="1900">
                <a:solidFill>
                  <a:schemeClr val="dk1"/>
                </a:solidFill>
              </a:rPr>
              <a:t>.</a:t>
            </a:r>
            <a:endParaRPr sz="19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lang="es-ES" sz="1900" b="1">
                <a:solidFill>
                  <a:schemeClr val="dk1"/>
                </a:solidFill>
              </a:rPr>
              <a:t>Estancia</a:t>
            </a:r>
            <a:r>
              <a:rPr lang="es-ES" sz="1900" b="1">
                <a:solidFill>
                  <a:schemeClr val="accent1"/>
                </a:solidFill>
              </a:rPr>
              <a:t> mínima 2 meses</a:t>
            </a:r>
            <a:endParaRPr sz="1900" b="1">
              <a:solidFill>
                <a:schemeClr val="accent1"/>
              </a:solidFill>
            </a:endParaRPr>
          </a:p>
        </p:txBody>
      </p:sp>
      <p:sp>
        <p:nvSpPr>
          <p:cNvPr id="258" name="Google Shape;258;p17"/>
          <p:cNvSpPr txBox="1"/>
          <p:nvPr/>
        </p:nvSpPr>
        <p:spPr>
          <a:xfrm>
            <a:off x="323850" y="289608"/>
            <a:ext cx="7344600" cy="5388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lt1"/>
                </a:solidFill>
              </a:rPr>
              <a:t>PROGRAMA ERASMUS + (PRÁCTICAS)</a:t>
            </a:r>
            <a:endParaRPr sz="1100" dirty="0"/>
          </a:p>
        </p:txBody>
      </p:sp>
      <p:pic>
        <p:nvPicPr>
          <p:cNvPr id="259" name="Google Shape;259;p17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938" y="1491713"/>
            <a:ext cx="2298173" cy="229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0500" y="3983325"/>
            <a:ext cx="2395051" cy="239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 txBox="1"/>
          <p:nvPr/>
        </p:nvSpPr>
        <p:spPr>
          <a:xfrm>
            <a:off x="323850" y="1309163"/>
            <a:ext cx="8496300" cy="1836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s-ES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Acreditar los conocimientos lingüísticos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movilidad </a:t>
            </a:r>
            <a:r>
              <a:rPr lang="es-ES" sz="2000" b="1">
                <a:solidFill>
                  <a:schemeClr val="accent1"/>
                </a:solidFill>
              </a:rPr>
              <a:t>ERASMUS PRÁCTICAS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s-ES" sz="2000" b="1">
                <a:solidFill>
                  <a:schemeClr val="dk1"/>
                </a:solidFill>
              </a:rPr>
              <a:t>compatible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s-ES" sz="2000" b="1">
                <a:solidFill>
                  <a:schemeClr val="accent1"/>
                </a:solidFill>
              </a:rPr>
              <a:t>ERASMUS ESTUDIOS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un </a:t>
            </a:r>
            <a:r>
              <a:rPr lang="es-ES" sz="2000" b="1">
                <a:solidFill>
                  <a:schemeClr val="dk1"/>
                </a:solidFill>
              </a:rPr>
              <a:t>mismo curso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académico, pero </a:t>
            </a:r>
            <a:r>
              <a:rPr lang="es-ES" sz="2000" b="1">
                <a:solidFill>
                  <a:schemeClr val="dk1"/>
                </a:solidFill>
              </a:rPr>
              <a:t>no simultáneas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Deberás finalizar una estancia para iniciar otra. </a:t>
            </a:r>
            <a:endParaRPr/>
          </a:p>
        </p:txBody>
      </p:sp>
      <p:sp>
        <p:nvSpPr>
          <p:cNvPr id="267" name="Google Shape;267;p18"/>
          <p:cNvSpPr txBox="1"/>
          <p:nvPr/>
        </p:nvSpPr>
        <p:spPr>
          <a:xfrm>
            <a:off x="323850" y="523738"/>
            <a:ext cx="7272600" cy="5232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lt1"/>
                </a:solidFill>
              </a:rPr>
              <a:t>PROGRAMA ERASMUS + (PRÁCTICAS)</a:t>
            </a:r>
            <a:endParaRPr sz="1000"/>
          </a:p>
        </p:txBody>
      </p:sp>
      <p:pic>
        <p:nvPicPr>
          <p:cNvPr id="268" name="Google Shape;268;p18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050" y="3287875"/>
            <a:ext cx="3283700" cy="32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700" y="3370863"/>
            <a:ext cx="4156923" cy="31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/>
        </p:nvSpPr>
        <p:spPr>
          <a:xfrm>
            <a:off x="323850" y="1363150"/>
            <a:ext cx="8496300" cy="347475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✔"/>
            </a:pPr>
            <a:r>
              <a:rPr lang="es-ES" sz="2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Financiación</a:t>
            </a:r>
            <a:r>
              <a:rPr lang="es-E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según la convocatoria de </a:t>
            </a:r>
            <a:r>
              <a:rPr lang="es-ES" sz="2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ayudas a la movilidad ERASMUS</a:t>
            </a:r>
            <a:r>
              <a:rPr lang="es-ES" sz="2600" dirty="0">
                <a:solidFill>
                  <a:schemeClr val="dk1"/>
                </a:solidFill>
              </a:rPr>
              <a:t>.</a:t>
            </a:r>
            <a:endParaRPr sz="1200" dirty="0"/>
          </a:p>
          <a:p>
            <a:pPr marL="800100" marR="0" lvl="1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Comisión Europea a través del SEPIE (Servicio Español para la internacionalización de la Educación). </a:t>
            </a:r>
            <a:endParaRPr dirty="0"/>
          </a:p>
          <a:p>
            <a:pPr marL="1257300" marR="0" lvl="2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200" b="1" i="0" u="none" strike="noStrike" cap="none" dirty="0">
                <a:solidFill>
                  <a:schemeClr val="accent1"/>
                </a:solidFill>
              </a:rPr>
              <a:t>Estudios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1600" dirty="0">
                <a:solidFill>
                  <a:schemeClr val="dk1"/>
                </a:solidFill>
              </a:rPr>
              <a:t>estancia financiable</a:t>
            </a:r>
            <a:r>
              <a:rPr lang="es-ES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2600" dirty="0">
                <a:solidFill>
                  <a:schemeClr val="dk1"/>
                </a:solidFill>
              </a:rPr>
              <a:t>8</a:t>
            </a:r>
            <a:r>
              <a:rPr lang="es-ES" sz="2600" i="0" u="none" strike="noStrike" cap="none" dirty="0">
                <a:solidFill>
                  <a:schemeClr val="dk1"/>
                </a:solidFill>
              </a:rPr>
              <a:t> MESES </a:t>
            </a:r>
            <a:endParaRPr sz="1200" dirty="0">
              <a:solidFill>
                <a:schemeClr val="dk1"/>
              </a:solidFill>
            </a:endParaRPr>
          </a:p>
          <a:p>
            <a:pPr marL="1257300" marR="0" lvl="2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200" b="1" i="0" u="none" strike="noStrike" cap="none" dirty="0">
                <a:solidFill>
                  <a:schemeClr val="accent1"/>
                </a:solidFill>
              </a:rPr>
              <a:t>Prácticas</a:t>
            </a:r>
            <a:r>
              <a:rPr lang="es-ES" sz="22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1600" dirty="0">
                <a:solidFill>
                  <a:schemeClr val="dk1"/>
                </a:solidFill>
              </a:rPr>
              <a:t>estancia financiable</a:t>
            </a:r>
            <a:r>
              <a:rPr lang="es-ES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2600" i="0" u="none" strike="noStrike" cap="none" dirty="0">
                <a:solidFill>
                  <a:schemeClr val="dk1"/>
                </a:solidFill>
              </a:rPr>
              <a:t>3 MESES</a:t>
            </a:r>
            <a:endParaRPr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323850" y="403047"/>
            <a:ext cx="7272600" cy="6465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277" name="Google Shape;277;p19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675" y="3531600"/>
            <a:ext cx="1958275" cy="10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613" y="4950425"/>
            <a:ext cx="1687375" cy="16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4950425"/>
            <a:ext cx="1687375" cy="168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675" y="3898575"/>
            <a:ext cx="3114325" cy="31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>
            <a:spLocks noGrp="1"/>
          </p:cNvSpPr>
          <p:nvPr>
            <p:ph type="body" idx="4294967295"/>
          </p:nvPr>
        </p:nvSpPr>
        <p:spPr>
          <a:xfrm>
            <a:off x="557400" y="1211963"/>
            <a:ext cx="83391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Avanzar en mis estudios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 y conocer otros métodos de enseñanza.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Mejorar mi currículum y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ampliar</a:t>
            </a:r>
            <a:r>
              <a:rPr lang="es-ES" sz="2135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mis horizontes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 laborales.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Mejorar mis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conocimientos lingüísticos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Conocer otras culturas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, conocer gente y hacer nuevos amigos.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Disfrutar de una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experiencia única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 que me ayudará a madurar.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Demostrar flexibilidad e iniciativa. </a:t>
            </a:r>
            <a:endParaRPr sz="144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>
            <a:spLocks noGrp="1"/>
          </p:cNvSpPr>
          <p:nvPr>
            <p:ph type="title" idx="4294967295"/>
          </p:nvPr>
        </p:nvSpPr>
        <p:spPr>
          <a:xfrm>
            <a:off x="457200" y="497250"/>
            <a:ext cx="76989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160"/>
              <a:buFont typeface="Calibri"/>
              <a:buNone/>
            </a:pPr>
            <a:r>
              <a:rPr lang="es-ES" sz="2260">
                <a:latin typeface="Arial"/>
                <a:ea typeface="Arial"/>
                <a:cs typeface="Arial"/>
                <a:sym typeface="Arial"/>
              </a:rPr>
              <a:t>¿POR QUÉ SOLICITAR UNA PLAZA DE MOVILIDAD?</a:t>
            </a:r>
            <a:endParaRPr sz="347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557400" y="5390125"/>
            <a:ext cx="8339100" cy="954000"/>
          </a:xfrm>
          <a:prstGeom prst="rect">
            <a:avLst/>
          </a:prstGeom>
          <a:gradFill>
            <a:gsLst>
              <a:gs pos="0">
                <a:srgbClr val="9A1529"/>
              </a:gs>
              <a:gs pos="100000">
                <a:srgbClr val="C6464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>
                <a:solidFill>
                  <a:schemeClr val="lt1"/>
                </a:solidFill>
              </a:rPr>
              <a:t>Los estudios realizados durante mi estancia se </a:t>
            </a:r>
            <a:endParaRPr sz="2800" b="1" i="0" u="none" strike="noStrike" cap="none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>
                <a:solidFill>
                  <a:schemeClr val="lt1"/>
                </a:solidFill>
              </a:rPr>
              <a:t>van a reconocer en la UMH</a:t>
            </a:r>
            <a:endParaRPr/>
          </a:p>
        </p:txBody>
      </p:sp>
      <p:pic>
        <p:nvPicPr>
          <p:cNvPr id="124" name="Google Shape;124;p2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3827" y="76052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 txBox="1">
            <a:spLocks noGrp="1"/>
          </p:cNvSpPr>
          <p:nvPr>
            <p:ph type="title" idx="4294967295"/>
          </p:nvPr>
        </p:nvSpPr>
        <p:spPr>
          <a:xfrm>
            <a:off x="260472" y="1142226"/>
            <a:ext cx="6120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s-ES" sz="2800"/>
              <a:t>SISTEMA DE FINANCIACIÓN SEPIE</a:t>
            </a:r>
            <a:endParaRPr/>
          </a:p>
        </p:txBody>
      </p:sp>
      <p:graphicFrame>
        <p:nvGraphicFramePr>
          <p:cNvPr id="286" name="Google Shape;286;p20"/>
          <p:cNvGraphicFramePr/>
          <p:nvPr/>
        </p:nvGraphicFramePr>
        <p:xfrm>
          <a:off x="110888" y="1853100"/>
          <a:ext cx="8922200" cy="4638345"/>
        </p:xfrm>
        <a:graphic>
          <a:graphicData uri="http://schemas.openxmlformats.org/drawingml/2006/table">
            <a:tbl>
              <a:tblPr firstRow="1" bandRow="1">
                <a:noFill/>
                <a:tableStyleId>{E2AF46B8-5D96-4319-901D-091034C96294}</a:tableStyleId>
              </a:tblPr>
              <a:tblGrid>
                <a:gridCol w="252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 1</a:t>
                      </a:r>
                      <a:endParaRPr sz="20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Países del programa con nivel de vida superior 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 2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Países del programa con nivel de vida medio 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 3</a:t>
                      </a:r>
                      <a:endParaRPr sz="20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Países del programa con nivel de vida inferior 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Dinamarca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Finlandia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Irlanda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slandia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Liechtenstein Luxemburg</a:t>
                      </a:r>
                      <a:r>
                        <a:rPr lang="es-ES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Noruega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Suecia </a:t>
                      </a:r>
                      <a:endParaRPr sz="170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45700" marB="45700"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Alemania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Austria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Bélgica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Chipre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España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Francia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Grecia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Italia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Malta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Países Bajos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Portugal 	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45700" marB="4570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República de Macedonia del</a:t>
                      </a:r>
                      <a:r>
                        <a:rPr lang="es-ES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Bulgaria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Croacia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Eslovaquia </a:t>
                      </a:r>
                      <a:endParaRPr sz="170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Eslovenia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Estonia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Hungría</a:t>
                      </a:r>
                      <a:endParaRPr sz="170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Letonia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Lituania </a:t>
                      </a:r>
                      <a:endParaRPr sz="170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Polonia </a:t>
                      </a:r>
                      <a:endParaRPr sz="170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República Checa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Rumanía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Serbia</a:t>
                      </a:r>
                      <a:endParaRPr sz="17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lang="es-ES" sz="17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urquía</a:t>
                      </a:r>
                      <a:endParaRPr sz="170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45700" marB="45700">
                    <a:solidFill>
                      <a:srgbClr val="0099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" name="Google Shape;287;p20"/>
          <p:cNvSpPr txBox="1"/>
          <p:nvPr/>
        </p:nvSpPr>
        <p:spPr>
          <a:xfrm>
            <a:off x="318600" y="361150"/>
            <a:ext cx="7272600" cy="6465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288" name="Google Shape;288;p20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"/>
          <p:cNvSpPr txBox="1">
            <a:spLocks noGrp="1"/>
          </p:cNvSpPr>
          <p:nvPr>
            <p:ph type="title" idx="4294967295"/>
          </p:nvPr>
        </p:nvSpPr>
        <p:spPr>
          <a:xfrm>
            <a:off x="333513" y="1388125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700"/>
              <a:buFont typeface="Calibri"/>
              <a:buNone/>
            </a:pPr>
            <a:r>
              <a:rPr lang="es-ES" sz="30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SISTEMA DE FINANCIACIÓN SEPIE</a:t>
            </a:r>
            <a:endParaRPr sz="3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1"/>
          <p:cNvSpPr txBox="1"/>
          <p:nvPr/>
        </p:nvSpPr>
        <p:spPr>
          <a:xfrm>
            <a:off x="385593" y="2869725"/>
            <a:ext cx="36729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ESPAÑA:</a:t>
            </a:r>
            <a:endParaRPr dirty="0"/>
          </a:p>
          <a:p>
            <a:pPr marL="45720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494429"/>
                </a:solidFill>
                <a:highlight>
                  <a:srgbClr val="EA9999"/>
                </a:highlight>
              </a:rPr>
              <a:t>Grupo 1: 350€/mes</a:t>
            </a:r>
            <a:endParaRPr b="1" dirty="0">
              <a:highlight>
                <a:srgbClr val="EA9999"/>
              </a:highlight>
            </a:endParaRPr>
          </a:p>
          <a:p>
            <a:pPr marL="45720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494429"/>
                </a:solidFill>
                <a:highlight>
                  <a:srgbClr val="9FC5E8"/>
                </a:highlight>
              </a:rPr>
              <a:t>Grupo 2: 300 €/mes</a:t>
            </a:r>
            <a:endParaRPr b="1" dirty="0">
              <a:highlight>
                <a:srgbClr val="9FC5E8"/>
              </a:highlight>
            </a:endParaRPr>
          </a:p>
          <a:p>
            <a:pPr marL="45720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494429"/>
                </a:solidFill>
                <a:highlight>
                  <a:srgbClr val="93C47D"/>
                </a:highlight>
              </a:rPr>
              <a:t>Grupo 3: 250€/mes</a:t>
            </a:r>
            <a:endParaRPr sz="900" b="1" i="0" u="none" strike="noStrike" cap="none" dirty="0">
              <a:solidFill>
                <a:schemeClr val="dk1"/>
              </a:solidFill>
              <a:highlight>
                <a:srgbClr val="93C47D"/>
              </a:highlight>
            </a:endParaRPr>
          </a:p>
        </p:txBody>
      </p:sp>
      <p:sp>
        <p:nvSpPr>
          <p:cNvPr id="295" name="Google Shape;295;p21"/>
          <p:cNvSpPr txBox="1"/>
          <p:nvPr/>
        </p:nvSpPr>
        <p:spPr>
          <a:xfrm>
            <a:off x="333525" y="591547"/>
            <a:ext cx="7200600" cy="6465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296" name="Google Shape;296;p21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450" y="4630401"/>
            <a:ext cx="3729969" cy="20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1002" y="2228450"/>
            <a:ext cx="2546875" cy="25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 txBox="1"/>
          <p:nvPr/>
        </p:nvSpPr>
        <p:spPr>
          <a:xfrm>
            <a:off x="395288" y="1747575"/>
            <a:ext cx="8497800" cy="4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AYUDAS ADICIONALES 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Estudiantes en situación de desventaja económica: </a:t>
            </a:r>
            <a:endParaRPr sz="20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recibirán una ayuda adicional con cargo al presupuesto de la UE de 250 €/mes</a:t>
            </a:r>
            <a:r>
              <a:rPr lang="es-ES" sz="1900" dirty="0">
                <a:solidFill>
                  <a:schemeClr val="dk1"/>
                </a:solidFill>
              </a:rPr>
              <a:t>.</a:t>
            </a:r>
            <a:endParaRPr sz="1900" dirty="0"/>
          </a:p>
          <a:p>
            <a:pPr marL="457200" marR="0" lvl="0" indent="-3492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➔"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criterio para asignarlos será similar al que se utilizaba hasta ahora: aquellos estudiantes que hubiesen sido beneficiarios de una Beca general MECD en el curso anterior.</a:t>
            </a:r>
            <a:endParaRPr sz="1900" dirty="0">
              <a:solidFill>
                <a:schemeClr val="dk1"/>
              </a:solidFill>
            </a:endParaRPr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Estudiantes que realicen prácticas en empresas: </a:t>
            </a:r>
            <a:endParaRPr sz="20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recibirán una ayuda adicional de 150 €/mes. </a:t>
            </a:r>
            <a:endParaRPr sz="1900" dirty="0"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recibirán una ayuda adicional con cargo al presupuesto de la UE de 250€/mes</a:t>
            </a:r>
            <a:r>
              <a:rPr lang="es-ES" sz="1900" dirty="0">
                <a:solidFill>
                  <a:schemeClr val="dk1"/>
                </a:solidFill>
              </a:rPr>
              <a:t>.</a:t>
            </a:r>
            <a:endParaRPr sz="1900" dirty="0"/>
          </a:p>
        </p:txBody>
      </p:sp>
      <p:sp>
        <p:nvSpPr>
          <p:cNvPr id="304" name="Google Shape;304;p22"/>
          <p:cNvSpPr txBox="1"/>
          <p:nvPr/>
        </p:nvSpPr>
        <p:spPr>
          <a:xfrm>
            <a:off x="358775" y="403050"/>
            <a:ext cx="7344600" cy="6465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ERASMUS +</a:t>
            </a:r>
            <a:endParaRPr/>
          </a:p>
        </p:txBody>
      </p:sp>
      <p:pic>
        <p:nvPicPr>
          <p:cNvPr id="305" name="Google Shape;305;p22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>
            <a:spLocks noGrp="1"/>
          </p:cNvSpPr>
          <p:nvPr>
            <p:ph type="title" idx="4294967295"/>
          </p:nvPr>
        </p:nvSpPr>
        <p:spPr>
          <a:xfrm>
            <a:off x="395297" y="1171276"/>
            <a:ext cx="6120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s-ES" sz="2800"/>
              <a:t>SISTEMA DE FINANCIACIÓN SEPIE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"/>
          <p:cNvSpPr txBox="1"/>
          <p:nvPr/>
        </p:nvSpPr>
        <p:spPr>
          <a:xfrm>
            <a:off x="546625" y="1983075"/>
            <a:ext cx="3637800" cy="3545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Financiación</a:t>
            </a:r>
            <a:r>
              <a:rPr lang="es-E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según convocatoria de </a:t>
            </a:r>
            <a:r>
              <a:rPr lang="es-ES" sz="2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ayudas a la movilidad ERASMUS.</a:t>
            </a:r>
            <a:endParaRPr sz="1300" dirty="0"/>
          </a:p>
          <a:p>
            <a:pPr marL="800100" marR="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✔"/>
            </a:pPr>
            <a:r>
              <a:rPr lang="es-ES" sz="2000" b="1" i="0" u="none" strike="noStrike" cap="none" dirty="0">
                <a:solidFill>
                  <a:schemeClr val="accent1"/>
                </a:solidFill>
              </a:rPr>
              <a:t>Generalitat Valenciana</a:t>
            </a:r>
            <a:endParaRPr sz="1000" b="1" dirty="0">
              <a:solidFill>
                <a:schemeClr val="accent1"/>
              </a:solidFill>
            </a:endParaRPr>
          </a:p>
          <a:p>
            <a:pPr marL="800100" marR="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✔"/>
            </a:pPr>
            <a:r>
              <a:rPr lang="es-ES" sz="2000" b="1" i="0" u="none" strike="noStrike" cap="none" dirty="0">
                <a:solidFill>
                  <a:schemeClr val="accent1"/>
                </a:solidFill>
              </a:rPr>
              <a:t>Ayudas UMH</a:t>
            </a:r>
            <a:endParaRPr sz="1000" b="1" dirty="0">
              <a:solidFill>
                <a:schemeClr val="accent1"/>
              </a:solidFill>
            </a:endParaRPr>
          </a:p>
          <a:p>
            <a:pPr marL="800100" marR="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✔"/>
            </a:pPr>
            <a:r>
              <a:rPr lang="es-ES" sz="2000" b="1" i="0" u="none" strike="noStrike" cap="none" dirty="0">
                <a:solidFill>
                  <a:schemeClr val="accent1"/>
                </a:solidFill>
              </a:rPr>
              <a:t>Becas Santander ERASMUS</a:t>
            </a:r>
            <a:endParaRPr sz="2400" b="1" i="0" u="none" strike="noStrike" cap="none" dirty="0">
              <a:solidFill>
                <a:schemeClr val="accent1"/>
              </a:solidFill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323850" y="1008072"/>
            <a:ext cx="7128600" cy="6465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313" name="Google Shape;313;p23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3"/>
          <p:cNvSpPr/>
          <p:nvPr/>
        </p:nvSpPr>
        <p:spPr>
          <a:xfrm>
            <a:off x="4139952" y="5877272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6650" y="2147112"/>
            <a:ext cx="2650549" cy="33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 txBox="1"/>
          <p:nvPr/>
        </p:nvSpPr>
        <p:spPr>
          <a:xfrm>
            <a:off x="323850" y="1329625"/>
            <a:ext cx="8496300" cy="3122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✔"/>
            </a:pPr>
            <a:r>
              <a:rPr lang="es-ES" sz="1800" b="1">
                <a:solidFill>
                  <a:schemeClr val="accent1"/>
                </a:solidFill>
              </a:rPr>
              <a:t>Solicitud ONLINE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través del blog del Centro de Idiomas de la UMH </a:t>
            </a:r>
            <a:r>
              <a:rPr lang="es-ES" sz="1800" b="1" u="sng">
                <a:solidFill>
                  <a:schemeClr val="hlink"/>
                </a:solidFill>
                <a:hlinkClick r:id="rId3"/>
              </a:rPr>
              <a:t>https://www.idiomasumh.es/es/test-de-nivel/erasmus</a:t>
            </a:r>
            <a:r>
              <a:rPr lang="es-E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pruebas de</a:t>
            </a:r>
            <a:r>
              <a:rPr lang="es-ES" sz="1800">
                <a:solidFill>
                  <a:schemeClr val="dk1"/>
                </a:solidFill>
              </a:rPr>
              <a:t> </a:t>
            </a:r>
            <a:r>
              <a:rPr lang="es-ES" sz="1800" b="1">
                <a:solidFill>
                  <a:schemeClr val="accent1"/>
                </a:solidFill>
              </a:rPr>
              <a:t>inglés, alemán, francés e italiano</a:t>
            </a:r>
            <a:r>
              <a:rPr lang="es-ES" sz="1800" b="1">
                <a:solidFill>
                  <a:schemeClr val="dk1"/>
                </a:solidFill>
              </a:rPr>
              <a:t>	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realizarán el en el mes de diciembre</a:t>
            </a:r>
            <a:r>
              <a:rPr lang="es-ES" sz="1800">
                <a:solidFill>
                  <a:schemeClr val="dk1"/>
                </a:solidFill>
              </a:rPr>
              <a:t> en el </a:t>
            </a:r>
            <a:r>
              <a:rPr lang="es-ES" sz="1800" b="1">
                <a:solidFill>
                  <a:schemeClr val="accent1"/>
                </a:solidFill>
              </a:rPr>
              <a:t>C</a:t>
            </a:r>
            <a:r>
              <a:rPr lang="es-ES" sz="1800" b="1" i="0" u="none" strike="noStrike" cap="none">
                <a:solidFill>
                  <a:schemeClr val="accent1"/>
                </a:solidFill>
              </a:rPr>
              <a:t>ampus de Elch</a:t>
            </a:r>
            <a:r>
              <a:rPr lang="es-ES" sz="1800" b="1">
                <a:solidFill>
                  <a:schemeClr val="accent1"/>
                </a:solidFill>
              </a:rPr>
              <a:t>e y </a:t>
            </a:r>
            <a:r>
              <a:rPr lang="es-ES" sz="1800" b="1" i="0" u="none" strike="noStrike" cap="none">
                <a:solidFill>
                  <a:schemeClr val="accent1"/>
                </a:solidFill>
              </a:rPr>
              <a:t>Campus de San Juan</a:t>
            </a:r>
            <a:r>
              <a:rPr lang="es-ES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/>
          </a:p>
          <a:p>
            <a:pPr marL="342000" marR="0" lvl="1" indent="-3293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Tasas por idioma: 12€</a:t>
            </a:r>
            <a:endParaRPr sz="1800"/>
          </a:p>
          <a:p>
            <a:pPr marL="342900" marR="0" lvl="0" indent="-215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endParaRPr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323850" y="454997"/>
            <a:ext cx="7272600" cy="6465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PRUEBA DE NIVEL DE IDIOMAS</a:t>
            </a:r>
            <a:endParaRPr/>
          </a:p>
        </p:txBody>
      </p:sp>
      <p:pic>
        <p:nvPicPr>
          <p:cNvPr id="322" name="Google Shape;322;p24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850" y="4779400"/>
            <a:ext cx="4046425" cy="14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0425" y="3535550"/>
            <a:ext cx="4606275" cy="30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"/>
          <p:cNvSpPr txBox="1"/>
          <p:nvPr/>
        </p:nvSpPr>
        <p:spPr>
          <a:xfrm>
            <a:off x="323850" y="764704"/>
            <a:ext cx="6696422" cy="754694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BUDDY</a:t>
            </a:r>
            <a:endParaRPr/>
          </a:p>
        </p:txBody>
      </p:sp>
      <p:sp>
        <p:nvSpPr>
          <p:cNvPr id="330" name="Google Shape;330;p25"/>
          <p:cNvSpPr txBox="1"/>
          <p:nvPr/>
        </p:nvSpPr>
        <p:spPr>
          <a:xfrm>
            <a:off x="323850" y="1761525"/>
            <a:ext cx="4183800" cy="4479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accent1"/>
                </a:solidFill>
              </a:rPr>
              <a:t>Apadrina a un/a estudiante de intercambio</a:t>
            </a:r>
            <a:r>
              <a:rPr lang="es-ES" sz="2100">
                <a:solidFill>
                  <a:schemeClr val="accent1"/>
                </a:solidFill>
              </a:rPr>
              <a:t>:</a:t>
            </a:r>
            <a:endParaRPr sz="2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Ayudar a una mejor y más rápida integración de los estudiantes a la vida universitaria y a las costumbres locales</a:t>
            </a:r>
            <a:r>
              <a:rPr lang="es-ES" sz="1800">
                <a:solidFill>
                  <a:schemeClr val="dk1"/>
                </a:solidFill>
              </a:rPr>
              <a:t>.</a:t>
            </a:r>
            <a:endParaRPr sz="1800"/>
          </a:p>
          <a:p>
            <a:pPr marL="342900" marR="0" lvl="0" indent="-330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 la oportunidad de enriquecer el dominio de una lengua</a:t>
            </a:r>
            <a:r>
              <a:rPr lang="es-ES" sz="1800">
                <a:solidFill>
                  <a:schemeClr val="dk1"/>
                </a:solidFill>
              </a:rPr>
              <a:t>.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/>
          </a:p>
          <a:p>
            <a:pPr marL="342900" marR="0" lvl="0" indent="-330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Conocer gente de otros </a:t>
            </a:r>
            <a:r>
              <a:rPr lang="es-ES" sz="1800">
                <a:solidFill>
                  <a:schemeClr val="dk1"/>
                </a:solidFill>
              </a:rPr>
              <a:t>países y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otras culturas</a:t>
            </a:r>
            <a:r>
              <a:rPr lang="es-ES" sz="1800">
                <a:solidFill>
                  <a:schemeClr val="dk1"/>
                </a:solidFill>
              </a:rPr>
              <a:t>.</a:t>
            </a:r>
            <a:endParaRPr sz="1800"/>
          </a:p>
        </p:txBody>
      </p:sp>
      <p:pic>
        <p:nvPicPr>
          <p:cNvPr id="331" name="Google Shape;331;p25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36600"/>
            <a:ext cx="4429074" cy="29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308" y="4788625"/>
            <a:ext cx="2594467" cy="14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/>
        </p:nvSpPr>
        <p:spPr>
          <a:xfrm>
            <a:off x="-12" y="1476850"/>
            <a:ext cx="9144000" cy="1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lang="es-ES" sz="3100" b="1">
                <a:solidFill>
                  <a:srgbClr val="3C78D8"/>
                </a:solidFill>
              </a:rPr>
              <a:t>CONVOCATORIA ERASMUS ESTUDIOS </a:t>
            </a:r>
            <a:endParaRPr sz="1700" b="1" dirty="0">
              <a:solidFill>
                <a:srgbClr val="3C78D8"/>
              </a:solidFill>
            </a:endParaRPr>
          </a:p>
          <a:p>
            <a:pPr marL="0" marR="0" lvl="0" indent="0" algn="ctr" rtl="0">
              <a:spcBef>
                <a:spcPts val="14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lang="es-ES" sz="4500" b="1" dirty="0">
                <a:solidFill>
                  <a:srgbClr val="3C78D8"/>
                </a:solidFill>
              </a:rPr>
              <a:t>2023/2024</a:t>
            </a:r>
            <a:endParaRPr sz="3100" b="1" dirty="0">
              <a:solidFill>
                <a:srgbClr val="3C78D8"/>
              </a:solidFill>
            </a:endParaRPr>
          </a:p>
        </p:txBody>
      </p:sp>
      <p:pic>
        <p:nvPicPr>
          <p:cNvPr id="339" name="Google Shape;339;p26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6"/>
          <p:cNvSpPr/>
          <p:nvPr/>
        </p:nvSpPr>
        <p:spPr>
          <a:xfrm>
            <a:off x="4295369" y="6153259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413" y="2235738"/>
            <a:ext cx="6324977" cy="181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1475" y="4475925"/>
            <a:ext cx="6397899" cy="23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/>
          <p:nvPr/>
        </p:nvSpPr>
        <p:spPr>
          <a:xfrm>
            <a:off x="209150" y="777764"/>
            <a:ext cx="7646400" cy="554100"/>
          </a:xfrm>
          <a:prstGeom prst="rect">
            <a:avLst/>
          </a:prstGeom>
          <a:solidFill>
            <a:srgbClr val="0FA11D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lt1"/>
                </a:solidFill>
              </a:rPr>
              <a:t>PROGRAMA ERASMUS + ESTUDIOS</a:t>
            </a:r>
            <a:endParaRPr sz="800"/>
          </a:p>
        </p:txBody>
      </p:sp>
      <p:graphicFrame>
        <p:nvGraphicFramePr>
          <p:cNvPr id="348" name="Google Shape;348;p27"/>
          <p:cNvGraphicFramePr/>
          <p:nvPr/>
        </p:nvGraphicFramePr>
        <p:xfrm>
          <a:off x="209138" y="1546055"/>
          <a:ext cx="8725725" cy="5079650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{E2AF46B8-5D96-4319-901D-091034C96294}</a:tableStyleId>
              </a:tblPr>
              <a:tblGrid>
                <a:gridCol w="166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8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Mérito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Criterios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Puntuación máxima </a:t>
                      </a:r>
                      <a:r>
                        <a:rPr lang="es-E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(sobre 13)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Expediente académico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Grado: 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edia tipo C según R.D. 1125/2003 (créditos básicos y obligatorios superados hasta el curso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anterior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) 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 el número de créditos totales superados.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Máster y Doctorado: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 m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edia tipo C según R.D. 1125/2003 y el número de créditos totales superados.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 el cálculo de este valor se tendrá en cuenta el 40% de la nota y el 60% de los créditos totales superados.</a:t>
                      </a:r>
                      <a:endParaRPr sz="13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50">
                <a:tc row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Conocimientos de INGLÉS</a:t>
                      </a:r>
                      <a:endParaRPr sz="13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3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C2 MCER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3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C1 MCER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B2 MCER (6º laboratorio de idiomas UMH/EOI) IRIS B2.2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2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5º laboratorio de idiomas/EOI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IRIS B2.1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0,5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8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b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B1 MCER (4º laboratorio de idiomas UMH/EOI) IRIS B1.2</a:t>
                      </a:r>
                      <a:endParaRPr b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0,25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9" name="Google Shape;349;p27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5" name="Google Shape;355;p28"/>
          <p:cNvGraphicFramePr/>
          <p:nvPr/>
        </p:nvGraphicFramePr>
        <p:xfrm>
          <a:off x="145201" y="1764146"/>
          <a:ext cx="8853575" cy="4413625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{E2AF46B8-5D96-4319-901D-091034C96294}</a:tableStyleId>
              </a:tblPr>
              <a:tblGrid>
                <a:gridCol w="198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0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Mérito</a:t>
                      </a:r>
                      <a:endParaRPr sz="13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Criterios</a:t>
                      </a:r>
                      <a:endParaRPr sz="13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Puntuación máxima (sobre 13)</a:t>
                      </a:r>
                      <a:endParaRPr sz="13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25">
                <a:tc rowSpan="7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Conocimientos del idiomas de destino </a:t>
                      </a:r>
                      <a:endParaRPr sz="1300"/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 C1 MCER o superior</a:t>
                      </a:r>
                      <a:endParaRPr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B2 o superior  (6º curso EOI)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2.5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5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5º curso EOI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B1 del MCER (4º curso EOI)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5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3º curso EOI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1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A2 del MCER (2º curso EOI) 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1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Certificación A1 del MCER (1º curso EOI) 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0.25</a:t>
                      </a:r>
                      <a:endParaRPr/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8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Adecuación a la plaza valorada por la Comisión de Selección</a:t>
                      </a:r>
                      <a:endParaRPr sz="13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aquellas plazas que la Comisión de Selección considere necesario se valorará el </a:t>
                      </a:r>
                      <a:r>
                        <a:rPr lang="es-ES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</a:t>
                      </a:r>
                      <a:r>
                        <a:rPr lang="es-ES" b="1"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y se realizará una </a:t>
                      </a:r>
                      <a:r>
                        <a:rPr lang="es-ES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entrevista personal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hasta un máximo de 3 puntos</a:t>
                      </a:r>
                      <a:r>
                        <a:rPr lang="es-ES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FE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1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b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Participación en el programa Buddy</a:t>
                      </a:r>
                      <a:endParaRPr b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1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b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Promotor del acuerdo bilateral para el destino solicitado</a:t>
                      </a:r>
                      <a:endParaRPr b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125" marR="271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56" name="Google Shape;356;p28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8"/>
          <p:cNvSpPr txBox="1"/>
          <p:nvPr/>
        </p:nvSpPr>
        <p:spPr>
          <a:xfrm>
            <a:off x="147475" y="771000"/>
            <a:ext cx="7596600" cy="569400"/>
          </a:xfrm>
          <a:prstGeom prst="rect">
            <a:avLst/>
          </a:prstGeom>
          <a:solidFill>
            <a:srgbClr val="0FA11D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>
                <a:solidFill>
                  <a:schemeClr val="lt1"/>
                </a:solidFill>
              </a:rPr>
              <a:t>PROGRAMA ERASMUS + ESTUDIOS</a:t>
            </a:r>
            <a:endParaRPr sz="900"/>
          </a:p>
        </p:txBody>
      </p:sp>
      <p:pic>
        <p:nvPicPr>
          <p:cNvPr id="358" name="Google Shape;358;p28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9"/>
          <p:cNvSpPr txBox="1"/>
          <p:nvPr/>
        </p:nvSpPr>
        <p:spPr>
          <a:xfrm>
            <a:off x="323850" y="2027750"/>
            <a:ext cx="8496300" cy="4268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Documentos que debes presentar y d</a:t>
            </a:r>
            <a:r>
              <a:rPr lang="es-ES" sz="2000" b="1">
                <a:solidFill>
                  <a:schemeClr val="dk1"/>
                </a:solidFill>
              </a:rPr>
              <a:t>ó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nde: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 vez validada la </a:t>
            </a:r>
            <a:r>
              <a:rPr lang="es-ES" sz="1900" b="1">
                <a:solidFill>
                  <a:schemeClr val="accent1"/>
                </a:solidFill>
              </a:rPr>
              <a:t>solicitud ONLINE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firmar y enviar.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ES" sz="1700" b="1">
                <a:solidFill>
                  <a:schemeClr val="accent1"/>
                </a:solidFill>
              </a:rPr>
              <a:t>Solicitud impresa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firmada por el estudiante con una 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 b="1">
                <a:solidFill>
                  <a:schemeClr val="accent1"/>
                </a:solidFill>
              </a:rPr>
              <a:t>fotografía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(tamaño carnet)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ES" sz="1700">
                <a:solidFill>
                  <a:schemeClr val="dk1"/>
                </a:solidFill>
              </a:rPr>
              <a:t>Fotocopia del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700" b="1">
                <a:solidFill>
                  <a:schemeClr val="accent1"/>
                </a:solidFill>
              </a:rPr>
              <a:t>DNI/pasaporte/permiso de residencia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Copia del </a:t>
            </a:r>
            <a:r>
              <a:rPr lang="es-ES" sz="1700" b="1">
                <a:solidFill>
                  <a:schemeClr val="accent1"/>
                </a:solidFill>
              </a:rPr>
              <a:t>expediente académico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personal </a:t>
            </a:r>
            <a:r>
              <a:rPr lang="es-E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(sin validez académica)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30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Copia del certificado o documento acreditativo de conocimientos de </a:t>
            </a:r>
            <a:r>
              <a:rPr lang="es-ES" sz="1700" b="1">
                <a:solidFill>
                  <a:schemeClr val="accent1"/>
                </a:solidFill>
              </a:rPr>
              <a:t>idiomas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30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s-ES" sz="1700" b="1">
                <a:solidFill>
                  <a:schemeClr val="accent1"/>
                </a:solidFill>
              </a:rPr>
              <a:t>Curriculum Vitae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en su caso</a:t>
            </a:r>
            <a:r>
              <a:rPr lang="es-ES" sz="1700">
                <a:solidFill>
                  <a:schemeClr val="dk1"/>
                </a:solidFill>
              </a:rPr>
              <a:t> </a:t>
            </a:r>
            <a:r>
              <a:rPr lang="es-E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1500">
                <a:solidFill>
                  <a:schemeClr val="dk1"/>
                </a:solidFill>
              </a:rPr>
              <a:t>v</a:t>
            </a:r>
            <a:r>
              <a:rPr lang="es-E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 anexo II Listado de plazas).</a:t>
            </a:r>
            <a:endParaRPr sz="110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Certificación </a:t>
            </a:r>
            <a:r>
              <a:rPr lang="es-ES" sz="1700" b="1">
                <a:solidFill>
                  <a:schemeClr val="accent1"/>
                </a:solidFill>
              </a:rPr>
              <a:t>Buddy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en su caso.</a:t>
            </a:r>
            <a:endParaRPr sz="130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Certificación </a:t>
            </a:r>
            <a:r>
              <a:rPr lang="es-ES" sz="1700" b="1">
                <a:solidFill>
                  <a:schemeClr val="accent1"/>
                </a:solidFill>
              </a:rPr>
              <a:t>alumno Promotor,</a:t>
            </a: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su caso.</a:t>
            </a:r>
            <a:endParaRPr sz="130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</a:rPr>
              <a:t>DEBES PRESENTAR LA </a:t>
            </a:r>
            <a:r>
              <a:rPr lang="es-ES" b="1">
                <a:solidFill>
                  <a:schemeClr val="dk1"/>
                </a:solidFill>
              </a:rPr>
              <a:t>DOCUMENTACIÓN</a:t>
            </a: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SEDE</a:t>
            </a:r>
            <a:r>
              <a:rPr lang="es-ES" sz="1900" b="1">
                <a:solidFill>
                  <a:schemeClr val="accent1"/>
                </a:solidFill>
              </a:rPr>
              <a:t> 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ELECTRÓNICA DE LA U</a:t>
            </a:r>
            <a:r>
              <a:rPr lang="es-ES" sz="1900" b="1">
                <a:solidFill>
                  <a:schemeClr val="accent1"/>
                </a:solidFill>
              </a:rPr>
              <a:t>MH. </a:t>
            </a:r>
            <a:endParaRPr sz="1300" b="1">
              <a:solidFill>
                <a:schemeClr val="accent1"/>
              </a:solidFill>
            </a:endParaRPr>
          </a:p>
        </p:txBody>
      </p:sp>
      <p:pic>
        <p:nvPicPr>
          <p:cNvPr id="364" name="Google Shape;364;p29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9"/>
          <p:cNvSpPr txBox="1"/>
          <p:nvPr/>
        </p:nvSpPr>
        <p:spPr>
          <a:xfrm>
            <a:off x="323850" y="701724"/>
            <a:ext cx="7646400" cy="554100"/>
          </a:xfrm>
          <a:prstGeom prst="rect">
            <a:avLst/>
          </a:prstGeom>
          <a:solidFill>
            <a:srgbClr val="0FA11D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chemeClr val="lt1"/>
                </a:solidFill>
              </a:rPr>
              <a:t>PROGRAMA ERASMUS + ESTUDIOS</a:t>
            </a:r>
            <a:endParaRPr sz="800"/>
          </a:p>
        </p:txBody>
      </p:sp>
      <p:pic>
        <p:nvPicPr>
          <p:cNvPr id="366" name="Google Shape;366;p29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0975" y="1340175"/>
            <a:ext cx="2680100" cy="26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 idx="4294967295"/>
          </p:nvPr>
        </p:nvSpPr>
        <p:spPr>
          <a:xfrm>
            <a:off x="408757" y="689188"/>
            <a:ext cx="74523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s-ES" sz="3200">
                <a:latin typeface="Arial"/>
                <a:ea typeface="Arial"/>
                <a:cs typeface="Arial"/>
                <a:sym typeface="Arial"/>
              </a:rPr>
              <a:t>¿DÓNDE ME PUEDO INFORMAR?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524975" y="1483050"/>
            <a:ext cx="7524600" cy="1988700"/>
          </a:xfrm>
          <a:prstGeom prst="rect">
            <a:avLst/>
          </a:prstGeom>
          <a:solidFill>
            <a:schemeClr val="lt1"/>
          </a:solidFill>
          <a:ln w="635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s-ES" sz="2200" b="1" u="sng">
                <a:solidFill>
                  <a:schemeClr val="hlink"/>
                </a:solidFill>
                <a:hlinkClick r:id="rId3"/>
              </a:rPr>
              <a:t>https://internacional.umh.es/</a:t>
            </a:r>
            <a:r>
              <a:rPr lang="es-ES" sz="2200" b="1" i="0" u="none" strike="noStrike" cap="none">
                <a:solidFill>
                  <a:schemeClr val="dk1"/>
                </a:solidFill>
              </a:rPr>
              <a:t> </a:t>
            </a:r>
            <a:endParaRPr sz="2200" b="1">
              <a:solidFill>
                <a:schemeClr val="dk1"/>
              </a:solidFill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s-ES" sz="2200" i="0" u="none" strike="noStrike" cap="none">
                <a:solidFill>
                  <a:schemeClr val="dk1"/>
                </a:solidFill>
              </a:rPr>
              <a:t>En los anuncios que podrás consultar a través de tu </a:t>
            </a:r>
            <a:endParaRPr sz="2200" i="0" u="none" strike="noStrike" cap="none">
              <a:solidFill>
                <a:schemeClr val="dk1"/>
              </a:solidFill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s-ES" sz="2200" b="1" i="0" u="none" strike="noStrike" cap="none">
                <a:solidFill>
                  <a:schemeClr val="accent1"/>
                </a:solidFill>
              </a:rPr>
              <a:t>acceso personalizad</a:t>
            </a:r>
            <a:r>
              <a:rPr lang="es-ES" sz="2200" b="1">
                <a:solidFill>
                  <a:schemeClr val="accent1"/>
                </a:solidFill>
              </a:rPr>
              <a:t>o.</a:t>
            </a:r>
            <a:endParaRPr sz="2200" b="1">
              <a:solidFill>
                <a:schemeClr val="accent1"/>
              </a:solidFill>
            </a:endParaRPr>
          </a:p>
          <a:p>
            <a:pPr marL="4572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➔"/>
            </a:pPr>
            <a:r>
              <a:rPr lang="es-ES" sz="2200" i="0" u="none" strike="noStrike" cap="none">
                <a:solidFill>
                  <a:schemeClr val="dk1"/>
                </a:solidFill>
              </a:rPr>
              <a:t>En el </a:t>
            </a:r>
            <a:r>
              <a:rPr lang="es-ES" sz="2200" b="1" i="0" u="none" strike="noStrike" cap="none">
                <a:solidFill>
                  <a:schemeClr val="accent1"/>
                </a:solidFill>
              </a:rPr>
              <a:t>Servicio de Relaciones Internacionale</a:t>
            </a:r>
            <a:r>
              <a:rPr lang="es-ES" sz="2200" b="1">
                <a:solidFill>
                  <a:schemeClr val="accent1"/>
                </a:solidFill>
              </a:rPr>
              <a:t>s: </a:t>
            </a:r>
            <a:endParaRPr sz="2200">
              <a:solidFill>
                <a:schemeClr val="dk1"/>
              </a:solidFill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i="0" u="none" strike="noStrike" cap="none">
                <a:solidFill>
                  <a:schemeClr val="dk1"/>
                </a:solidFill>
              </a:rPr>
              <a:t>edificio La Galia, 1ª planta</a:t>
            </a:r>
            <a:r>
              <a:rPr lang="es-ES" sz="2200">
                <a:solidFill>
                  <a:schemeClr val="dk1"/>
                </a:solidFill>
              </a:rPr>
              <a:t> en el </a:t>
            </a:r>
            <a:r>
              <a:rPr lang="es-ES" sz="2200" i="0" u="none" strike="noStrike" cap="none">
                <a:solidFill>
                  <a:schemeClr val="dk1"/>
                </a:solidFill>
              </a:rPr>
              <a:t>Campus de Elche.</a:t>
            </a:r>
            <a:endParaRPr sz="1200"/>
          </a:p>
        </p:txBody>
      </p:sp>
      <p:sp>
        <p:nvSpPr>
          <p:cNvPr id="131" name="Google Shape;131;p3"/>
          <p:cNvSpPr/>
          <p:nvPr/>
        </p:nvSpPr>
        <p:spPr>
          <a:xfrm>
            <a:off x="431275" y="4507925"/>
            <a:ext cx="4334400" cy="17367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s-ES" sz="24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@GlobalUMH</a:t>
            </a:r>
            <a:r>
              <a:rPr lang="es-ES" sz="2400" b="1" i="0" u="none" strike="noStrike" cap="none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s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b="1" i="0" u="none" strike="noStrike" cap="none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400" b="1" i="0" u="none" strike="noStrike" cap="none">
              <a:solidFill>
                <a:srgbClr val="4235F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s-ES" sz="24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@GoblalUMH</a:t>
            </a:r>
            <a:r>
              <a:rPr lang="es-ES" sz="2400">
                <a:solidFill>
                  <a:schemeClr val="dk1"/>
                </a:solidFill>
              </a:rPr>
              <a:t> </a:t>
            </a:r>
            <a:r>
              <a:rPr lang="es-ES" sz="2400" b="1" i="0" u="none" strike="noStrike" cap="none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es-ES" sz="2400" b="1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r>
              <a:rPr lang="es-ES" sz="2400"/>
              <a:t> </a:t>
            </a: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s-ES" sz="24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Internacional UMH</a:t>
            </a: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7">
            <a:alphaModFix/>
          </a:blip>
          <a:srcRect r="-32731"/>
          <a:stretch/>
        </p:blipFill>
        <p:spPr>
          <a:xfrm>
            <a:off x="431275" y="4507925"/>
            <a:ext cx="638575" cy="4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755" y="5627882"/>
            <a:ext cx="526050" cy="5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image0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275" y="5067889"/>
            <a:ext cx="481005" cy="4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4100" y="4079246"/>
            <a:ext cx="3891150" cy="259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/>
          <p:nvPr/>
        </p:nvSpPr>
        <p:spPr>
          <a:xfrm>
            <a:off x="323850" y="1700213"/>
            <a:ext cx="8496300" cy="119259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Comisión de </a:t>
            </a:r>
            <a:r>
              <a:rPr lang="es-ES" sz="1600" b="1" dirty="0">
                <a:solidFill>
                  <a:schemeClr val="dk1"/>
                </a:solidFill>
              </a:rPr>
              <a:t>s</a:t>
            </a:r>
            <a:r>
              <a:rPr lang="es-E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elección de candidatos</a:t>
            </a:r>
            <a:endParaRPr dirty="0"/>
          </a:p>
          <a:p>
            <a:pPr marL="0" marR="0" lvl="0" indent="0" algn="just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Vicerrector de Internacionalización y Cooperación: Prof. </a:t>
            </a:r>
            <a:r>
              <a:rPr lang="es-ES" sz="1600" b="1" dirty="0">
                <a:solidFill>
                  <a:schemeClr val="dk1"/>
                </a:solidFill>
              </a:rPr>
              <a:t>Vicente Micol Molina</a:t>
            </a:r>
            <a:endParaRPr b="1" dirty="0"/>
          </a:p>
          <a:p>
            <a:pPr marL="0" marR="0" lvl="0" indent="0" algn="just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Directora de Área de Movilidad: Prof. </a:t>
            </a:r>
            <a:r>
              <a:rPr lang="es-ES" sz="1600" b="1" dirty="0">
                <a:solidFill>
                  <a:schemeClr val="dk1"/>
                </a:solidFill>
              </a:rPr>
              <a:t>África Martínez Poveda</a:t>
            </a:r>
            <a:endParaRPr b="1" dirty="0"/>
          </a:p>
          <a:p>
            <a:pPr marL="0" marR="0" lvl="0" indent="0" algn="just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Responsables de Movilidad de las diferentes Escuelas y Facultades</a:t>
            </a:r>
            <a:endParaRPr dirty="0"/>
          </a:p>
        </p:txBody>
      </p:sp>
      <p:sp>
        <p:nvSpPr>
          <p:cNvPr id="373" name="Google Shape;373;p30"/>
          <p:cNvSpPr txBox="1"/>
          <p:nvPr/>
        </p:nvSpPr>
        <p:spPr>
          <a:xfrm>
            <a:off x="323850" y="1008063"/>
            <a:ext cx="7128600" cy="461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</a:rPr>
              <a:t>PROGRAMA ERASMUS + ESTUDIOS</a:t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323850" y="3068960"/>
            <a:ext cx="8496300" cy="292383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Coordinadores de Centros 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Bellas Artes:</a:t>
            </a:r>
            <a:r>
              <a:rPr lang="es-ES" sz="1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José Miguel Maldonado Gómez</a:t>
            </a:r>
            <a:r>
              <a:rPr lang="es-ES" dirty="0"/>
              <a:t> 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Medicina:</a:t>
            </a:r>
            <a:endParaRPr dirty="0">
              <a:solidFill>
                <a:schemeClr val="accent1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Diego Echevarria Aza (Grado en Medicina)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dirty="0">
                <a:solidFill>
                  <a:schemeClr val="dk1"/>
                </a:solidFill>
              </a:rPr>
              <a:t>Carlos Lozano Quijada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(Grado en Fisioterapia)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Roberto Pascual Gutiérrez (Grado en Podología)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Cristina Espinosa Sempere (Grado en Terapia Ocupacional)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Farmacia: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Juan Antonio Reig Macia</a:t>
            </a:r>
            <a:endParaRPr dirty="0"/>
          </a:p>
        </p:txBody>
      </p:sp>
      <p:pic>
        <p:nvPicPr>
          <p:cNvPr id="375" name="Google Shape;375;p30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0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450" y="3816450"/>
            <a:ext cx="3041550" cy="30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 txBox="1"/>
          <p:nvPr/>
        </p:nvSpPr>
        <p:spPr>
          <a:xfrm>
            <a:off x="300038" y="692696"/>
            <a:ext cx="6720300" cy="461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</a:rPr>
              <a:t>PROGRAMA ERASMUS + ESTUDIOS</a:t>
            </a:r>
            <a:endParaRPr/>
          </a:p>
        </p:txBody>
      </p:sp>
      <p:sp>
        <p:nvSpPr>
          <p:cNvPr id="383" name="Google Shape;383;p31"/>
          <p:cNvSpPr txBox="1"/>
          <p:nvPr/>
        </p:nvSpPr>
        <p:spPr>
          <a:xfrm>
            <a:off x="300049" y="1454950"/>
            <a:ext cx="8049600" cy="558610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➔"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CC. SS. y Jurídicas de Elche:</a:t>
            </a:r>
            <a:r>
              <a:rPr lang="es-ES" sz="1400" b="1" dirty="0">
                <a:solidFill>
                  <a:srgbClr val="0B0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rgbClr val="0B0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Rafael Carlos Doménech Sánchez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Jose Luís Sainz –Pardo </a:t>
            </a:r>
            <a:r>
              <a:rPr lang="es-E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Auñón</a:t>
            </a: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(Grado en Estadística Empresarial)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Francisco Julian Martínez Cano (Grado en Comunicación Audiovisual)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Jose Antonio García Martínez (Grado en Administración y Dirección de Empresa)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Purificación Cremades García (Grado en Relaciones Laborales y Recursos Humanos)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Alfonso Ortega Giménez (Grado en Derecho</a:t>
            </a:r>
            <a:r>
              <a:rPr lang="es-ES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dirty="0">
                <a:solidFill>
                  <a:schemeClr val="dk1"/>
                </a:solidFill>
              </a:rPr>
              <a:t>Félix</a:t>
            </a: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Arias Robles (Grado en Periodismo)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Carmen Ortiz del Valle (Doble Grado en DADE)</a:t>
            </a: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dirty="0">
                <a:solidFill>
                  <a:schemeClr val="dk1"/>
                </a:solidFill>
              </a:rPr>
              <a:t>Prof. Vicente Javier Pérez Valero (Doble Grado en Comunicación Audiovisual y Periodismo)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➔"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CC. Experimentales:</a:t>
            </a:r>
            <a:r>
              <a:rPr lang="es-ES" sz="1400" b="1" dirty="0">
                <a:solidFill>
                  <a:srgbClr val="0B0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Víctor Manuel Quesada Pérez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Bioquímica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de CC. Ambientales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Biotecnología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➔"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Ciencias </a:t>
            </a:r>
            <a:r>
              <a:rPr lang="es-ES" b="1" dirty="0">
                <a:solidFill>
                  <a:schemeClr val="accent1"/>
                </a:solidFill>
              </a:rPr>
              <a:t>Sociosanitarias</a:t>
            </a: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dirty="0">
              <a:solidFill>
                <a:schemeClr val="accent1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Eva María León Zarceño(Grado en Psicología)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Alba Roldan Romero(Grado en Ciencias de la Actividad Física y del Deporte)</a:t>
            </a:r>
            <a:endParaRPr dirty="0"/>
          </a:p>
        </p:txBody>
      </p:sp>
      <p:pic>
        <p:nvPicPr>
          <p:cNvPr id="384" name="Google Shape;384;p31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1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 txBox="1"/>
          <p:nvPr/>
        </p:nvSpPr>
        <p:spPr>
          <a:xfrm>
            <a:off x="323850" y="861450"/>
            <a:ext cx="6912300" cy="4617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</a:rPr>
              <a:t>PROGRAMA ERASMUS + ESTUDIOS</a:t>
            </a:r>
            <a:endParaRPr/>
          </a:p>
        </p:txBody>
      </p:sp>
      <p:sp>
        <p:nvSpPr>
          <p:cNvPr id="391" name="Google Shape;391;p32"/>
          <p:cNvSpPr txBox="1"/>
          <p:nvPr/>
        </p:nvSpPr>
        <p:spPr>
          <a:xfrm>
            <a:off x="323850" y="1664650"/>
            <a:ext cx="8161500" cy="459352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➔"/>
            </a:pPr>
            <a:r>
              <a:rPr lang="es-ES" sz="15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Escuela Politécnica Superior de Elche: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Prof. María Ángeles Bustamante Muñoz</a:t>
            </a:r>
            <a:endParaRPr sz="1500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de Tecnologías de Telecomunicación</a:t>
            </a:r>
            <a:endParaRPr sz="1500" dirty="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Eléctrica</a:t>
            </a:r>
            <a:endParaRPr sz="1500" dirty="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Electrónica y Automática Industrial</a:t>
            </a:r>
            <a:endParaRPr sz="1500" dirty="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Mecánica</a:t>
            </a:r>
            <a:endParaRPr sz="1500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Informática y Tecnol</a:t>
            </a:r>
            <a:r>
              <a:rPr lang="es-ES" sz="1500" dirty="0">
                <a:solidFill>
                  <a:schemeClr val="dk1"/>
                </a:solidFill>
              </a:rPr>
              <a:t>ogía de la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Información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➔"/>
            </a:pPr>
            <a:r>
              <a:rPr lang="es-ES" sz="15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CC. SS. y Jurídicas de Orihuela: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500" dirty="0">
                <a:solidFill>
                  <a:schemeClr val="dk1"/>
                </a:solidFill>
              </a:rPr>
              <a:t>Carmen Hidalgo Alcázar (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Administración y Dirección de Empresa)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Irene Belmonte Martín (Grado en Ciencias Políticas y Gestión Pública)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➔"/>
            </a:pPr>
            <a:r>
              <a:rPr lang="es-ES" sz="15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Escuela Politécnica Superior de Orihuela: </a:t>
            </a:r>
            <a:endParaRPr sz="15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500" dirty="0">
                <a:solidFill>
                  <a:schemeClr val="dk1"/>
                </a:solidFill>
              </a:rPr>
              <a:t>Salvador Castillo García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Grado en Ciencia y Tecnología de los Alimentos)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500" dirty="0">
                <a:solidFill>
                  <a:schemeClr val="dk1"/>
                </a:solidFill>
              </a:rPr>
              <a:t>María de la Luz García Pardo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(Grado en Ing. Agroalimentaria y Agroambiental)</a:t>
            </a:r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</a:rPr>
              <a:t>Prof. Santiago Martínez García (Máster Ingeniería Agronómica)</a:t>
            </a:r>
            <a:endParaRPr sz="1500" dirty="0"/>
          </a:p>
        </p:txBody>
      </p:sp>
      <p:pic>
        <p:nvPicPr>
          <p:cNvPr id="392" name="Google Shape;392;p32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2"/>
          <p:cNvSpPr/>
          <p:nvPr/>
        </p:nvSpPr>
        <p:spPr>
          <a:xfrm>
            <a:off x="4139952" y="5877272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3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2096845" y="1907650"/>
            <a:ext cx="4950325" cy="49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 txBox="1"/>
          <p:nvPr/>
        </p:nvSpPr>
        <p:spPr>
          <a:xfrm>
            <a:off x="1244926" y="543500"/>
            <a:ext cx="6533400" cy="1431600"/>
          </a:xfrm>
          <a:prstGeom prst="rect">
            <a:avLst/>
          </a:prstGeom>
          <a:gradFill>
            <a:gsLst>
              <a:gs pos="0">
                <a:srgbClr val="9A1529"/>
              </a:gs>
              <a:gs pos="100000">
                <a:srgbClr val="C6464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s-E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Programas de Movilidad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s-E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curso 2024/2025</a:t>
            </a:r>
            <a:endParaRPr dirty="0"/>
          </a:p>
        </p:txBody>
      </p:sp>
      <p:sp>
        <p:nvSpPr>
          <p:cNvPr id="401" name="Google Shape;401;p33"/>
          <p:cNvSpPr txBox="1"/>
          <p:nvPr/>
        </p:nvSpPr>
        <p:spPr>
          <a:xfrm>
            <a:off x="-24450" y="2381825"/>
            <a:ext cx="9192900" cy="41622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 b="1">
                <a:solidFill>
                  <a:schemeClr val="accent1"/>
                </a:solidFill>
              </a:rPr>
              <a:t>SERVICIO DE RELACIONES INTERNACIONALES, </a:t>
            </a:r>
            <a:endParaRPr sz="2100" b="1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 b="1">
                <a:solidFill>
                  <a:schemeClr val="accent1"/>
                </a:solidFill>
              </a:rPr>
              <a:t>COOPERACIÓN AL DESARROLLO Y VOLUNTARIADO</a:t>
            </a:r>
            <a:endParaRPr sz="2100" b="1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Universidad Miguel Hernández de Elche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Avda. de la Universidad s/n 03202 Elche, Alicante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Telf.: 966658710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Email: movilidad@umh.es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Web: </a:t>
            </a:r>
            <a:r>
              <a:rPr lang="es-ES" sz="21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http://www.umh.es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1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http://internacional.umh.es/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2" name="Google Shape;402;p33" descr="image0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 idx="4294967295"/>
          </p:nvPr>
        </p:nvSpPr>
        <p:spPr>
          <a:xfrm>
            <a:off x="317926" y="1057113"/>
            <a:ext cx="742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None/>
            </a:pPr>
            <a:r>
              <a:rPr lang="es-ES" sz="3980">
                <a:latin typeface="Arial"/>
                <a:ea typeface="Arial"/>
                <a:cs typeface="Arial"/>
                <a:sym typeface="Arial"/>
              </a:rPr>
              <a:t>PROGRAMAS DE </a:t>
            </a:r>
            <a:endParaRPr sz="398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None/>
            </a:pPr>
            <a:r>
              <a:rPr lang="es-ES" sz="3980">
                <a:latin typeface="Arial"/>
                <a:ea typeface="Arial"/>
                <a:cs typeface="Arial"/>
                <a:sym typeface="Arial"/>
              </a:rPr>
              <a:t>MOVILIDAD</a:t>
            </a:r>
            <a:endParaRPr sz="447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317628" y="2150021"/>
            <a:ext cx="8496900" cy="853500"/>
          </a:xfrm>
          <a:prstGeom prst="rect">
            <a:avLst/>
          </a:prstGeom>
          <a:solidFill>
            <a:schemeClr val="lt1"/>
          </a:solidFill>
          <a:ln w="635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i="0" u="none" strike="noStrike" cap="none">
                <a:solidFill>
                  <a:schemeClr val="dk1"/>
                </a:solidFill>
              </a:rPr>
              <a:t>Te permiten estudiar un cuatrimestre o un curso académico completo en otra universidad sin trasladar tu expediente</a:t>
            </a:r>
            <a:endParaRPr sz="1700"/>
          </a:p>
        </p:txBody>
      </p:sp>
      <p:sp>
        <p:nvSpPr>
          <p:cNvPr id="143" name="Google Shape;143;p4"/>
          <p:cNvSpPr txBox="1"/>
          <p:nvPr/>
        </p:nvSpPr>
        <p:spPr>
          <a:xfrm>
            <a:off x="317936" y="3212976"/>
            <a:ext cx="8496300" cy="4617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i="0" u="none" strike="noStrike" cap="none">
                <a:solidFill>
                  <a:schemeClr val="dk1"/>
                </a:solidFill>
              </a:rPr>
              <a:t>Movilidad NACIONAL: Programa </a:t>
            </a:r>
            <a:r>
              <a:rPr lang="es-ES" sz="2400" b="1" i="0" u="none" strike="noStrike" cap="none">
                <a:solidFill>
                  <a:schemeClr val="dk1"/>
                </a:solidFill>
              </a:rPr>
              <a:t>SICUE</a:t>
            </a:r>
            <a:endParaRPr b="1"/>
          </a:p>
        </p:txBody>
      </p:sp>
      <p:sp>
        <p:nvSpPr>
          <p:cNvPr id="144" name="Google Shape;144;p4"/>
          <p:cNvSpPr txBox="1"/>
          <p:nvPr/>
        </p:nvSpPr>
        <p:spPr>
          <a:xfrm>
            <a:off x="323842" y="3954995"/>
            <a:ext cx="8496300" cy="22473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i="0" u="none" strike="noStrike" cap="none">
                <a:solidFill>
                  <a:schemeClr val="dk1"/>
                </a:solidFill>
              </a:rPr>
              <a:t>Movilidad INTERNACIONAL:</a:t>
            </a:r>
            <a:endParaRPr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>
                <a:solidFill>
                  <a:schemeClr val="dk1"/>
                </a:solidFill>
              </a:rPr>
              <a:t>	Programa </a:t>
            </a:r>
            <a:r>
              <a:rPr lang="es-ES" sz="2400" b="1" i="0" u="none" strike="noStrike" cap="none">
                <a:solidFill>
                  <a:schemeClr val="dk1"/>
                </a:solidFill>
              </a:rPr>
              <a:t>ERASMUS +</a:t>
            </a:r>
            <a:endParaRPr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>
                <a:solidFill>
                  <a:schemeClr val="dk1"/>
                </a:solidFill>
              </a:rPr>
              <a:t>		- ESTUDIOS</a:t>
            </a:r>
            <a:endParaRPr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>
                <a:solidFill>
                  <a:schemeClr val="dk1"/>
                </a:solidFill>
              </a:rPr>
              <a:t>		- PRÁCTICAS</a:t>
            </a:r>
            <a:endParaRPr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>
                <a:solidFill>
                  <a:schemeClr val="dk1"/>
                </a:solidFill>
              </a:rPr>
              <a:t>	Programa </a:t>
            </a:r>
            <a:r>
              <a:rPr lang="es-ES" sz="2400" b="1" i="0" u="none" strike="noStrike" cap="none">
                <a:solidFill>
                  <a:schemeClr val="dk1"/>
                </a:solidFill>
              </a:rPr>
              <a:t>DESTINO</a:t>
            </a:r>
            <a:endParaRPr/>
          </a:p>
        </p:txBody>
      </p:sp>
      <p:pic>
        <p:nvPicPr>
          <p:cNvPr id="145" name="Google Shape;145;p4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3875" y="3479698"/>
            <a:ext cx="3197900" cy="31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6575" y="339987"/>
            <a:ext cx="1760325" cy="17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>
            <a:spLocks noGrp="1"/>
          </p:cNvSpPr>
          <p:nvPr>
            <p:ph type="title" idx="4294967295"/>
          </p:nvPr>
        </p:nvSpPr>
        <p:spPr>
          <a:xfrm>
            <a:off x="302840" y="465863"/>
            <a:ext cx="82296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s-ES" sz="3200" b="1"/>
              <a:t>INTERCAMBIO ¿CÓMO FUNCIONA?</a:t>
            </a: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302850" y="1195725"/>
            <a:ext cx="6419700" cy="55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Publicación </a:t>
            </a:r>
            <a:r>
              <a:rPr lang="es-ES" sz="1800" b="1" i="0" u="none" strike="noStrike" cap="none">
                <a:solidFill>
                  <a:schemeClr val="accent1"/>
                </a:solidFill>
              </a:rPr>
              <a:t>Convocatoria</a:t>
            </a:r>
            <a:endParaRPr sz="1800" b="1">
              <a:solidFill>
                <a:schemeClr val="accent1"/>
              </a:solidFill>
            </a:endParaRPr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Plazo de solicitud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endParaRPr sz="1800"/>
          </a:p>
          <a:p>
            <a:pPr marL="800100" marR="0" lvl="1" indent="-1863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través del acceso identificado o por registro </a:t>
            </a: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(según convocatorias)</a:t>
            </a:r>
            <a:endParaRPr sz="1600"/>
          </a:p>
          <a:p>
            <a:pPr marL="800100" marR="0" lvl="1" indent="-179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Acreditación competencia lingüística</a:t>
            </a:r>
            <a:endParaRPr sz="1800">
              <a:solidFill>
                <a:schemeClr val="dk1"/>
              </a:solidFill>
            </a:endParaRPr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Resolución provisional</a:t>
            </a:r>
            <a:endParaRPr sz="1800"/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Plazo de alegaciones</a:t>
            </a:r>
            <a:endParaRPr sz="1800"/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Resolución definitiva</a:t>
            </a:r>
            <a:r>
              <a:rPr lang="es-ES" sz="1800" b="1">
                <a:solidFill>
                  <a:schemeClr val="accent1"/>
                </a:solidFill>
              </a:rPr>
              <a:t> y a</a:t>
            </a:r>
            <a:r>
              <a:rPr lang="es-ES" sz="1800" b="1" i="0" u="none" strike="noStrike" cap="none">
                <a:solidFill>
                  <a:schemeClr val="accent1"/>
                </a:solidFill>
              </a:rPr>
              <a:t>ceptación de la plaza</a:t>
            </a:r>
            <a:endParaRPr sz="1800" b="1">
              <a:solidFill>
                <a:schemeClr val="accent1"/>
              </a:solidFill>
            </a:endParaRPr>
          </a:p>
          <a:p>
            <a:pPr marL="342900" marR="0" lvl="0" indent="-1736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Tramitación de la plaza </a:t>
            </a: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(firma del acuerdo académico, aceptación en destino)</a:t>
            </a:r>
            <a:endParaRPr sz="1600"/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Realización movilidad</a:t>
            </a:r>
            <a:endParaRPr sz="1800" b="1">
              <a:solidFill>
                <a:schemeClr val="accent1"/>
              </a:solidFill>
            </a:endParaRPr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Reconocimiento académico</a:t>
            </a: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5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300" y="3626325"/>
            <a:ext cx="2299599" cy="22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>
            <a:spLocks noGrp="1"/>
          </p:cNvSpPr>
          <p:nvPr>
            <p:ph type="title" idx="4294967295"/>
          </p:nvPr>
        </p:nvSpPr>
        <p:spPr>
          <a:xfrm>
            <a:off x="457194" y="618313"/>
            <a:ext cx="82296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s-ES" sz="3100">
                <a:latin typeface="Arial"/>
                <a:ea typeface="Arial"/>
                <a:cs typeface="Arial"/>
                <a:sym typeface="Arial"/>
              </a:rPr>
              <a:t>REQUISITOS GENERALES</a:t>
            </a:r>
            <a:endParaRPr sz="36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395525" y="1556800"/>
            <a:ext cx="6828600" cy="45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Estar </a:t>
            </a:r>
            <a:r>
              <a:rPr lang="es-ES" sz="19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matriculado</a:t>
            </a: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UMH en el momento de la solicitud y durante el curso de la movilidad.</a:t>
            </a:r>
            <a:endParaRPr sz="1100"/>
          </a:p>
          <a:p>
            <a:pPr marL="342900" marR="0" lvl="0" indent="-32385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Cumplir con los </a:t>
            </a:r>
            <a:r>
              <a:rPr lang="es-ES" sz="1900" b="1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requisitos académicos </a:t>
            </a:r>
            <a:r>
              <a:rPr lang="es-ES" sz="1900" b="1" i="0" u="none" strike="noStrike" cap="none">
                <a:solidFill>
                  <a:schemeClr val="accent1"/>
                </a:solidFill>
                <a:highlight>
                  <a:schemeClr val="lt1"/>
                </a:highlight>
              </a:rPr>
              <a:t>y </a:t>
            </a:r>
            <a:r>
              <a:rPr lang="es-ES" sz="1900" b="1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lingüísticos</a:t>
            </a: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establecidos en cada una de las convocatorias en el momento de solicitar la participación</a:t>
            </a:r>
            <a:r>
              <a:rPr lang="es-ES" sz="1900">
                <a:solidFill>
                  <a:schemeClr val="dk1"/>
                </a:solidFill>
              </a:rPr>
              <a:t>.</a:t>
            </a:r>
            <a:endParaRPr sz="1100"/>
          </a:p>
          <a:p>
            <a:pPr marL="342900" marR="0" lvl="0" indent="-32385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Exención de tasas académicas</a:t>
            </a: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universidad de acogida.</a:t>
            </a:r>
            <a:endParaRPr sz="1100"/>
          </a:p>
          <a:p>
            <a:pPr marL="342900" marR="0" lvl="0" indent="-32385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Puedes solicitar plaza en varios programas de movilidad pero finalmente podrás disfrutar de una estancia de movilidad por curso académico.</a:t>
            </a:r>
            <a:endParaRPr sz="1100"/>
          </a:p>
        </p:txBody>
      </p:sp>
      <p:pic>
        <p:nvPicPr>
          <p:cNvPr id="162" name="Google Shape;162;p6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175" y="3708150"/>
            <a:ext cx="2515825" cy="251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/>
        </p:nvSpPr>
        <p:spPr>
          <a:xfrm>
            <a:off x="323850" y="1713775"/>
            <a:ext cx="5139300" cy="4612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1" i="0" u="none" strike="noStrike" cap="none">
                <a:solidFill>
                  <a:schemeClr val="dk1"/>
                </a:solidFill>
              </a:rPr>
              <a:t>Sistema de Intercambio entre Universidades Españolas</a:t>
            </a:r>
            <a:r>
              <a:rPr lang="es-ES" sz="1900" i="0" u="none" strike="noStrike" cap="none">
                <a:solidFill>
                  <a:schemeClr val="dk1"/>
                </a:solidFill>
              </a:rPr>
              <a:t>.</a:t>
            </a:r>
            <a:endParaRPr sz="13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Destinada a estudiantes de </a:t>
            </a:r>
            <a:r>
              <a:rPr lang="es-ES" sz="1900" b="1" i="0" u="none" strike="noStrike" cap="none">
                <a:solidFill>
                  <a:schemeClr val="accent1"/>
                </a:solidFill>
              </a:rPr>
              <a:t>Grado</a:t>
            </a:r>
            <a:r>
              <a:rPr lang="es-ES" sz="1900" i="0" u="none" strike="noStrike" cap="none">
                <a:solidFill>
                  <a:schemeClr val="accent1"/>
                </a:solidFill>
              </a:rPr>
              <a:t>. </a:t>
            </a:r>
            <a:endParaRPr sz="1300">
              <a:solidFill>
                <a:schemeClr val="accent1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Acuerdos bilaterales de Facultad/Escuela a Facultad/Escuela.</a:t>
            </a:r>
            <a:endParaRPr sz="1300"/>
          </a:p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✔"/>
            </a:pPr>
            <a:r>
              <a:rPr lang="es-ES" sz="1900" b="1">
                <a:solidFill>
                  <a:schemeClr val="accent1"/>
                </a:solidFill>
              </a:rPr>
              <a:t>Un </a:t>
            </a:r>
            <a:r>
              <a:rPr lang="es-ES" sz="1900" b="1" i="0" strike="noStrike" cap="none">
                <a:solidFill>
                  <a:schemeClr val="accent1"/>
                </a:solidFill>
              </a:rPr>
              <a:t>cuatrimestre o curso académico completo </a:t>
            </a:r>
            <a:r>
              <a:rPr lang="es-ES" sz="1900" i="0" u="none" strike="noStrike" cap="none">
                <a:solidFill>
                  <a:schemeClr val="dk1"/>
                </a:solidFill>
              </a:rPr>
              <a:t>según acuerdo </a:t>
            </a:r>
            <a:r>
              <a:rPr lang="es-ES" sz="1600" i="0" u="none" strike="noStrike" cap="none">
                <a:solidFill>
                  <a:schemeClr val="dk1"/>
                </a:solidFill>
              </a:rPr>
              <a:t>(5 o 9 meses)</a:t>
            </a:r>
            <a:r>
              <a:rPr lang="es-ES" sz="1900" i="0" u="none" strike="noStrike" cap="none">
                <a:solidFill>
                  <a:schemeClr val="dk1"/>
                </a:solidFill>
              </a:rPr>
              <a:t>.</a:t>
            </a:r>
            <a:endParaRPr sz="13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Plazas específicas para cada titulación.</a:t>
            </a:r>
            <a:endParaRPr sz="1300">
              <a:solidFill>
                <a:schemeClr val="accent1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Solicitud ONLINE a través de tu acceso personalizado.</a:t>
            </a:r>
            <a:endParaRPr sz="1300"/>
          </a:p>
        </p:txBody>
      </p:sp>
      <p:sp>
        <p:nvSpPr>
          <p:cNvPr id="169" name="Google Shape;169;p7"/>
          <p:cNvSpPr txBox="1"/>
          <p:nvPr/>
        </p:nvSpPr>
        <p:spPr>
          <a:xfrm>
            <a:off x="323850" y="794375"/>
            <a:ext cx="7272600" cy="646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>
                <a:solidFill>
                  <a:schemeClr val="lt1"/>
                </a:solidFill>
              </a:rPr>
              <a:t>PROGRAMA SICUE</a:t>
            </a:r>
            <a:endParaRPr/>
          </a:p>
        </p:txBody>
      </p:sp>
      <p:pic>
        <p:nvPicPr>
          <p:cNvPr id="170" name="Google Shape;170;p7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000" y="1685774"/>
            <a:ext cx="2747800" cy="27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6000" y="4678474"/>
            <a:ext cx="285750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350700" y="1579100"/>
            <a:ext cx="8442600" cy="417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Requisitos</a:t>
            </a:r>
            <a:r>
              <a:rPr lang="es-ES" sz="2000" b="1">
                <a:solidFill>
                  <a:schemeClr val="accent1"/>
                </a:solidFill>
              </a:rPr>
              <a:t>: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b="1" i="0" u="none" strike="noStrike" cap="none">
                <a:solidFill>
                  <a:schemeClr val="accent1"/>
                </a:solidFill>
              </a:rPr>
              <a:t>45 créditos </a:t>
            </a:r>
            <a:r>
              <a:rPr lang="es-ES" sz="2000" b="1">
                <a:solidFill>
                  <a:schemeClr val="accent1"/>
                </a:solidFill>
              </a:rPr>
              <a:t>superados</a:t>
            </a: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estar </a:t>
            </a:r>
            <a:r>
              <a:rPr lang="es-ES" sz="2000" b="1" i="0" u="none" strike="noStrike" cap="none">
                <a:solidFill>
                  <a:schemeClr val="accent1"/>
                </a:solidFill>
              </a:rPr>
              <a:t>matriculado</a:t>
            </a:r>
            <a:r>
              <a:rPr lang="es-ES" sz="2000" b="1">
                <a:solidFill>
                  <a:schemeClr val="accent1"/>
                </a:solidFill>
              </a:rPr>
              <a:t> de </a:t>
            </a:r>
            <a:r>
              <a:rPr lang="es-ES" sz="2000" b="1" i="0" u="none" strike="noStrike" cap="none">
                <a:solidFill>
                  <a:schemeClr val="accent1"/>
                </a:solidFill>
              </a:rPr>
              <a:t>30</a:t>
            </a:r>
            <a:r>
              <a:rPr lang="es-ES" sz="2000">
                <a:solidFill>
                  <a:schemeClr val="dk1"/>
                </a:solidFill>
              </a:rPr>
              <a:t>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9 meses: mínimo de 45 créditos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5 meses: mínimo de 24 créditos</a:t>
            </a:r>
            <a:endParaRPr/>
          </a:p>
          <a:p>
            <a:pPr marL="3429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haber realizado otra SICUE en la misma Universidad, ni más de una en cada curso académico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ningún caso el número de créditos durante la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movilidad superará los 60</a:t>
            </a:r>
            <a:endParaRPr sz="12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Financiación UMH</a:t>
            </a:r>
            <a:r>
              <a:rPr lang="es-ES" sz="2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2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Beca SICUE</a:t>
            </a:r>
            <a:r>
              <a:rPr lang="es-E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importe de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ayudas </a:t>
            </a:r>
            <a:r>
              <a:rPr lang="es-ES" sz="1800">
                <a:solidFill>
                  <a:schemeClr val="dk1"/>
                </a:solidFill>
              </a:rPr>
              <a:t>será de </a:t>
            </a:r>
            <a:r>
              <a:rPr lang="es-E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100€</a:t>
            </a:r>
            <a:r>
              <a:rPr lang="es-ES" sz="1800">
                <a:solidFill>
                  <a:schemeClr val="accent1"/>
                </a:solidFill>
              </a:rPr>
              <a:t> </a:t>
            </a:r>
            <a:r>
              <a:rPr lang="es-E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mensuales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(máximo 9 meses)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304225" y="677025"/>
            <a:ext cx="7344600" cy="646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>
                <a:solidFill>
                  <a:schemeClr val="lt1"/>
                </a:solidFill>
              </a:rPr>
              <a:t>PROGRAMA SICUE</a:t>
            </a:r>
            <a:endParaRPr/>
          </a:p>
        </p:txBody>
      </p:sp>
      <p:pic>
        <p:nvPicPr>
          <p:cNvPr id="179" name="Google Shape;179;p8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4327802" y="6373694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300" y="4145800"/>
            <a:ext cx="2887701" cy="24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/>
        </p:nvSpPr>
        <p:spPr>
          <a:xfrm>
            <a:off x="323855" y="1331613"/>
            <a:ext cx="8496300" cy="2965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E0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 de movilidad </a:t>
            </a:r>
            <a:r>
              <a:rPr lang="es-ES" sz="2000" b="1">
                <a:solidFill>
                  <a:schemeClr val="dk1"/>
                </a:solidFill>
              </a:rPr>
              <a:t>propio de la UMH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Destinos</a:t>
            </a:r>
            <a:r>
              <a:rPr lang="es-ES" sz="2000" b="1">
                <a:solidFill>
                  <a:schemeClr val="accent1"/>
                </a:solidFill>
              </a:rPr>
              <a:t>: Universidades socias fuera de la UE.</a:t>
            </a:r>
            <a:endParaRPr b="1"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Convenios bilaterales entre la UMH y las universidades socias.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</a:rPr>
              <a:t>Se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deberá buscar si existe</a:t>
            </a:r>
            <a:r>
              <a:rPr lang="es-ES" sz="2000">
                <a:solidFill>
                  <a:schemeClr val="dk1"/>
                </a:solidFill>
              </a:rPr>
              <a:t> </a:t>
            </a:r>
            <a:r>
              <a:rPr lang="es-ES" sz="2000" b="1">
                <a:solidFill>
                  <a:schemeClr val="dk1"/>
                </a:solidFill>
              </a:rPr>
              <a:t>titulación equivalente a los estudios</a:t>
            </a:r>
            <a:r>
              <a:rPr lang="es-ES" sz="2000">
                <a:solidFill>
                  <a:schemeClr val="dk1"/>
                </a:solidFill>
              </a:rPr>
              <a:t>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Destinada a </a:t>
            </a:r>
            <a:r>
              <a:rPr lang="es-ES" sz="2000" b="1">
                <a:solidFill>
                  <a:schemeClr val="dk1"/>
                </a:solidFill>
              </a:rPr>
              <a:t>estudiantes de Grado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(según convenios bilaterales).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Solicitud presentada  por sede electrónica.</a:t>
            </a:r>
            <a:endParaRPr/>
          </a:p>
        </p:txBody>
      </p:sp>
      <p:sp>
        <p:nvSpPr>
          <p:cNvPr id="187" name="Google Shape;187;p9"/>
          <p:cNvSpPr txBox="1"/>
          <p:nvPr/>
        </p:nvSpPr>
        <p:spPr>
          <a:xfrm>
            <a:off x="323850" y="475298"/>
            <a:ext cx="7272600" cy="646500"/>
          </a:xfrm>
          <a:prstGeom prst="rect">
            <a:avLst/>
          </a:prstGeom>
          <a:solidFill>
            <a:srgbClr val="E0A4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DESTINO</a:t>
            </a:r>
            <a:endParaRPr/>
          </a:p>
        </p:txBody>
      </p:sp>
      <p:pic>
        <p:nvPicPr>
          <p:cNvPr id="188" name="Google Shape;188;p9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/>
          <p:nvPr/>
        </p:nvSpPr>
        <p:spPr>
          <a:xfrm>
            <a:off x="4463802" y="6209928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5575" y="4773925"/>
            <a:ext cx="2778225" cy="16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6">
            <a:alphaModFix/>
          </a:blip>
          <a:srcRect t="13339" b="12471"/>
          <a:stretch/>
        </p:blipFill>
        <p:spPr>
          <a:xfrm>
            <a:off x="4794775" y="4506950"/>
            <a:ext cx="2879142" cy="21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cion movilidad corregida">
  <a:themeElements>
    <a:clrScheme name="Colores corporativos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A6192E"/>
      </a:accent1>
      <a:accent2>
        <a:srgbClr val="10069F"/>
      </a:accent2>
      <a:accent3>
        <a:srgbClr val="FFC72C"/>
      </a:accent3>
      <a:accent4>
        <a:srgbClr val="E84C22"/>
      </a:accent4>
      <a:accent5>
        <a:srgbClr val="CC9900"/>
      </a:accent5>
      <a:accent6>
        <a:srgbClr val="B22600"/>
      </a:accent6>
      <a:hlink>
        <a:srgbClr val="666699"/>
      </a:hlink>
      <a:folHlink>
        <a:srgbClr val="B4351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2428</Words>
  <Application>Microsoft Office PowerPoint</Application>
  <PresentationFormat>Presentación en pantalla (4:3)</PresentationFormat>
  <Paragraphs>322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Noto Sans Symbols</vt:lpstr>
      <vt:lpstr>Calibri</vt:lpstr>
      <vt:lpstr>Cambria</vt:lpstr>
      <vt:lpstr>Twentieth Century</vt:lpstr>
      <vt:lpstr>Tahoma</vt:lpstr>
      <vt:lpstr>Presentacion movilidad corregida</vt:lpstr>
      <vt:lpstr>PROGRAMAS DE MOVILIDAD CURSO 2023-2024</vt:lpstr>
      <vt:lpstr>¿POR QUÉ SOLICITAR UNA PLAZA DE MOVILIDAD?</vt:lpstr>
      <vt:lpstr>¿DÓNDE ME PUEDO INFORMAR?</vt:lpstr>
      <vt:lpstr>PROGRAMAS DE  MOVILIDAD</vt:lpstr>
      <vt:lpstr>INTERCAMBIO ¿CÓMO FUNCIONA?</vt:lpstr>
      <vt:lpstr>REQUISITOS GENERALES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FINANCIACIÓN SEPIE</vt:lpstr>
      <vt:lpstr>SISTEMA DE FINANCIACIÓN SEPIE</vt:lpstr>
      <vt:lpstr>SISTEMA DE FINANCIACIÓN SEPIE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PROGRAMAS DE MOVILIDAD CURSO 2023-2024</dc:title>
  <dc:creator>m.candela</dc:creator>
  <cp:lastModifiedBy>Candela Sempere, Monica</cp:lastModifiedBy>
  <cp:revision>5</cp:revision>
  <dcterms:created xsi:type="dcterms:W3CDTF">2015-10-23T06:35:14Z</dcterms:created>
  <dcterms:modified xsi:type="dcterms:W3CDTF">2023-11-16T13:25:31Z</dcterms:modified>
</cp:coreProperties>
</file>