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37"/>
  </p:notesMasterIdLst>
  <p:handoutMasterIdLst>
    <p:handoutMasterId r:id="rId38"/>
  </p:handoutMasterIdLst>
  <p:sldIdLst>
    <p:sldId id="257" r:id="rId3"/>
    <p:sldId id="261" r:id="rId4"/>
    <p:sldId id="292" r:id="rId5"/>
    <p:sldId id="263" r:id="rId6"/>
    <p:sldId id="285" r:id="rId7"/>
    <p:sldId id="264" r:id="rId8"/>
    <p:sldId id="288" r:id="rId9"/>
    <p:sldId id="265" r:id="rId10"/>
    <p:sldId id="259" r:id="rId11"/>
    <p:sldId id="266" r:id="rId12"/>
    <p:sldId id="267" r:id="rId13"/>
    <p:sldId id="268" r:id="rId14"/>
    <p:sldId id="269" r:id="rId15"/>
    <p:sldId id="294" r:id="rId16"/>
    <p:sldId id="296" r:id="rId17"/>
    <p:sldId id="295" r:id="rId18"/>
    <p:sldId id="282" r:id="rId19"/>
    <p:sldId id="283" r:id="rId20"/>
    <p:sldId id="293" r:id="rId21"/>
    <p:sldId id="262" r:id="rId22"/>
    <p:sldId id="270" r:id="rId23"/>
    <p:sldId id="297" r:id="rId24"/>
    <p:sldId id="272" r:id="rId25"/>
    <p:sldId id="273" r:id="rId26"/>
    <p:sldId id="274" r:id="rId27"/>
    <p:sldId id="275" r:id="rId28"/>
    <p:sldId id="291" r:id="rId29"/>
    <p:sldId id="277" r:id="rId30"/>
    <p:sldId id="278" r:id="rId31"/>
    <p:sldId id="279" r:id="rId32"/>
    <p:sldId id="298" r:id="rId33"/>
    <p:sldId id="280" r:id="rId34"/>
    <p:sldId id="281" r:id="rId35"/>
    <p:sldId id="284"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08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80" autoAdjust="0"/>
  </p:normalViewPr>
  <p:slideViewPr>
    <p:cSldViewPr>
      <p:cViewPr varScale="1">
        <p:scale>
          <a:sx n="79" d="100"/>
          <a:sy n="79" d="100"/>
        </p:scale>
        <p:origin x="15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10"/>
    </p:cViewPr>
  </p:sorterViewPr>
  <p:notesViewPr>
    <p:cSldViewPr>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0484C1-C564-4F24-ADE5-3E4ADEFE70CC}" type="datetimeFigureOut">
              <a:rPr lang="es-ES" smtClean="0"/>
              <a:t>24/03/2025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89F2B7-DB52-4B28-8B70-2422CD835302}" type="slidenum">
              <a:rPr lang="es-ES" smtClean="0"/>
              <a:t>‹Nº›</a:t>
            </a:fld>
            <a:endParaRPr lang="es-ES"/>
          </a:p>
        </p:txBody>
      </p:sp>
    </p:spTree>
    <p:extLst>
      <p:ext uri="{BB962C8B-B14F-4D97-AF65-F5344CB8AC3E}">
        <p14:creationId xmlns:p14="http://schemas.microsoft.com/office/powerpoint/2010/main" val="3102415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D3527F-7F41-46C9-BACF-D996B48D7F07}" type="datetimeFigureOut">
              <a:rPr lang="es-ES" smtClean="0"/>
              <a:t>24/03/2025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956DBC-9156-4D73-B052-62684F9EAA00}" type="slidenum">
              <a:rPr lang="es-ES" smtClean="0"/>
              <a:t>‹Nº›</a:t>
            </a:fld>
            <a:endParaRPr lang="es-ES"/>
          </a:p>
        </p:txBody>
      </p:sp>
    </p:spTree>
    <p:extLst>
      <p:ext uri="{BB962C8B-B14F-4D97-AF65-F5344CB8AC3E}">
        <p14:creationId xmlns:p14="http://schemas.microsoft.com/office/powerpoint/2010/main" val="310059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52B25E0-831F-4052-846E-8EB3CFA61734}" type="slidenum">
              <a:rPr lang="es-ES" altLang="es-ES" smtClean="0"/>
              <a:pPr eaLnBrk="1" hangingPunct="1">
                <a:spcBef>
                  <a:spcPct val="0"/>
                </a:spcBef>
              </a:pPr>
              <a:t>2</a:t>
            </a:fld>
            <a:endParaRPr lang="es-ES" altLang="es-E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2E059C9-54DB-4C89-BEAD-7A6F638D31FD}" type="slidenum">
              <a:rPr lang="es-ES" altLang="es-ES" smtClean="0"/>
              <a:pPr eaLnBrk="1" hangingPunct="1">
                <a:spcBef>
                  <a:spcPct val="0"/>
                </a:spcBef>
              </a:pPr>
              <a:t>12</a:t>
            </a:fld>
            <a:endParaRPr lang="es-ES" altLang="es-E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E4926B-440B-4F33-9EC5-38C768A653EB}" type="slidenum">
              <a:rPr lang="es-ES" altLang="es-ES" smtClean="0"/>
              <a:pPr eaLnBrk="1" hangingPunct="1">
                <a:spcBef>
                  <a:spcPct val="0"/>
                </a:spcBef>
              </a:pPr>
              <a:t>13</a:t>
            </a:fld>
            <a:endParaRPr lang="es-ES" alt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E4926B-440B-4F33-9EC5-38C768A653EB}" type="slidenum">
              <a:rPr lang="es-ES" altLang="es-ES" smtClean="0"/>
              <a:pPr eaLnBrk="1" hangingPunct="1">
                <a:spcBef>
                  <a:spcPct val="0"/>
                </a:spcBef>
              </a:pPr>
              <a:t>14</a:t>
            </a:fld>
            <a:endParaRPr lang="es-ES" alt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20248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E4926B-440B-4F33-9EC5-38C768A653EB}" type="slidenum">
              <a:rPr lang="es-ES" altLang="es-ES" smtClean="0"/>
              <a:pPr eaLnBrk="1" hangingPunct="1">
                <a:spcBef>
                  <a:spcPct val="0"/>
                </a:spcBef>
              </a:pPr>
              <a:t>15</a:t>
            </a:fld>
            <a:endParaRPr lang="es-ES" alt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59463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E4926B-440B-4F33-9EC5-38C768A653EB}" type="slidenum">
              <a:rPr lang="es-ES" altLang="es-ES" smtClean="0"/>
              <a:pPr eaLnBrk="1" hangingPunct="1">
                <a:spcBef>
                  <a:spcPct val="0"/>
                </a:spcBef>
              </a:pPr>
              <a:t>16</a:t>
            </a:fld>
            <a:endParaRPr lang="es-ES" alt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342608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208599D-6DE7-4200-A7FB-8C3A1F158D6E}" type="slidenum">
              <a:rPr lang="es-ES" altLang="es-ES" smtClean="0"/>
              <a:pPr eaLnBrk="1" hangingPunct="1">
                <a:spcBef>
                  <a:spcPct val="0"/>
                </a:spcBef>
              </a:pPr>
              <a:t>17</a:t>
            </a:fld>
            <a:endParaRPr lang="es-ES" altLang="es-E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777AC55-B3AC-4DFC-8D75-0D79BE0A62D4}" type="slidenum">
              <a:rPr lang="es-ES" altLang="es-ES" smtClean="0"/>
              <a:pPr eaLnBrk="1" hangingPunct="1">
                <a:spcBef>
                  <a:spcPct val="0"/>
                </a:spcBef>
              </a:pPr>
              <a:t>18</a:t>
            </a:fld>
            <a:endParaRPr lang="es-ES" altLang="es-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52B25E0-831F-4052-846E-8EB3CFA61734}" type="slidenum">
              <a:rPr lang="es-ES" altLang="es-ES" smtClean="0"/>
              <a:pPr eaLnBrk="1" hangingPunct="1">
                <a:spcBef>
                  <a:spcPct val="0"/>
                </a:spcBef>
              </a:pPr>
              <a:t>19</a:t>
            </a:fld>
            <a:endParaRPr lang="es-ES" altLang="es-E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4087526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19A2C4E-527B-4888-B949-B56B14A8B6ED}" type="slidenum">
              <a:rPr lang="es-ES" altLang="es-ES" smtClean="0"/>
              <a:pPr eaLnBrk="1" hangingPunct="1">
                <a:spcBef>
                  <a:spcPct val="0"/>
                </a:spcBef>
              </a:pPr>
              <a:t>20</a:t>
            </a:fld>
            <a:endParaRPr lang="es-ES" altLang="es-E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9DC7E9-CC24-410C-BA60-410F5EDA7F52}" type="slidenum">
              <a:rPr lang="es-ES" altLang="es-ES" smtClean="0"/>
              <a:pPr eaLnBrk="1" hangingPunct="1">
                <a:spcBef>
                  <a:spcPct val="0"/>
                </a:spcBef>
              </a:pPr>
              <a:t>21</a:t>
            </a:fld>
            <a:endParaRPr lang="es-ES" altLang="es-E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52B25E0-831F-4052-846E-8EB3CFA61734}" type="slidenum">
              <a:rPr lang="es-ES" altLang="es-ES" smtClean="0"/>
              <a:pPr eaLnBrk="1" hangingPunct="1">
                <a:spcBef>
                  <a:spcPct val="0"/>
                </a:spcBef>
              </a:pPr>
              <a:t>3</a:t>
            </a:fld>
            <a:endParaRPr lang="es-ES" altLang="es-E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718798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EAB46EF-3179-47D6-8AD2-9FBEE225080B}" type="slidenum">
              <a:rPr lang="es-ES" altLang="es-ES" smtClean="0"/>
              <a:pPr eaLnBrk="1" hangingPunct="1">
                <a:spcBef>
                  <a:spcPct val="0"/>
                </a:spcBef>
              </a:pPr>
              <a:t>22</a:t>
            </a:fld>
            <a:endParaRPr lang="es-ES" altLang="es-E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803043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8FC2762-1FBA-4A13-AF12-0A37F3B4CB3D}" type="slidenum">
              <a:rPr lang="es-ES" altLang="es-ES" smtClean="0"/>
              <a:pPr eaLnBrk="1" hangingPunct="1">
                <a:spcBef>
                  <a:spcPct val="0"/>
                </a:spcBef>
              </a:pPr>
              <a:t>23</a:t>
            </a:fld>
            <a:endParaRPr lang="es-ES" altLang="es-E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2510263-BA7A-4801-BBCB-D0FBA914B98E}" type="slidenum">
              <a:rPr lang="es-ES" altLang="es-ES" smtClean="0"/>
              <a:pPr eaLnBrk="1" hangingPunct="1">
                <a:spcBef>
                  <a:spcPct val="0"/>
                </a:spcBef>
              </a:pPr>
              <a:t>24</a:t>
            </a:fld>
            <a:endParaRPr lang="es-ES" altLang="es-E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FDC4A45-E62E-4F35-A6E3-1023548C6CCB}" type="slidenum">
              <a:rPr lang="es-ES" altLang="es-ES" smtClean="0"/>
              <a:pPr eaLnBrk="1" hangingPunct="1">
                <a:spcBef>
                  <a:spcPct val="0"/>
                </a:spcBef>
              </a:pPr>
              <a:t>25</a:t>
            </a:fld>
            <a:endParaRPr lang="es-ES" altLang="es-E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9B8AFAA-A694-4519-BDD3-0C59307D42B7}" type="slidenum">
              <a:rPr lang="es-ES" altLang="es-ES" smtClean="0"/>
              <a:pPr eaLnBrk="1" hangingPunct="1">
                <a:spcBef>
                  <a:spcPct val="0"/>
                </a:spcBef>
              </a:pPr>
              <a:t>26</a:t>
            </a:fld>
            <a:endParaRPr lang="es-ES" altLang="es-E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D362C15-5672-4A6F-905B-F393140FC0AE}" type="slidenum">
              <a:rPr lang="es-ES" altLang="es-ES" smtClean="0"/>
              <a:pPr eaLnBrk="1" hangingPunct="1">
                <a:spcBef>
                  <a:spcPct val="0"/>
                </a:spcBef>
              </a:pPr>
              <a:t>27</a:t>
            </a:fld>
            <a:endParaRPr lang="es-ES" altLang="es-E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822703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3125D9C-6912-4018-9D26-4EEE68740921}" type="slidenum">
              <a:rPr lang="es-ES" altLang="es-ES" smtClean="0"/>
              <a:pPr eaLnBrk="1" hangingPunct="1">
                <a:spcBef>
                  <a:spcPct val="0"/>
                </a:spcBef>
              </a:pPr>
              <a:t>28</a:t>
            </a:fld>
            <a:endParaRPr lang="es-ES" altLang="es-E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58563AE-A3AB-4810-9F9F-D52D4A4E78EB}" type="slidenum">
              <a:rPr lang="es-ES" altLang="es-ES" smtClean="0"/>
              <a:pPr eaLnBrk="1" hangingPunct="1">
                <a:spcBef>
                  <a:spcPct val="0"/>
                </a:spcBef>
              </a:pPr>
              <a:t>29</a:t>
            </a:fld>
            <a:endParaRPr lang="es-ES" altLang="es-E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7D4EF58-A375-4B0F-BD98-7CDBE09C2A0B}" type="slidenum">
              <a:rPr lang="es-ES" altLang="es-ES" smtClean="0"/>
              <a:pPr eaLnBrk="1" hangingPunct="1">
                <a:spcBef>
                  <a:spcPct val="0"/>
                </a:spcBef>
              </a:pPr>
              <a:t>30</a:t>
            </a:fld>
            <a:endParaRPr lang="es-ES" altLang="es-E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6A92A-8B0F-5A9E-6C3A-DB3738A76EC9}"/>
            </a:ext>
          </a:extLst>
        </p:cNvPr>
        <p:cNvGrpSpPr/>
        <p:nvPr/>
      </p:nvGrpSpPr>
      <p:grpSpPr>
        <a:xfrm>
          <a:off x="0" y="0"/>
          <a:ext cx="0" cy="0"/>
          <a:chOff x="0" y="0"/>
          <a:chExt cx="0" cy="0"/>
        </a:xfrm>
      </p:grpSpPr>
      <p:sp>
        <p:nvSpPr>
          <p:cNvPr id="54274" name="Rectangle 7">
            <a:extLst>
              <a:ext uri="{FF2B5EF4-FFF2-40B4-BE49-F238E27FC236}">
                <a16:creationId xmlns:a16="http://schemas.microsoft.com/office/drawing/2014/main" id="{8D6FB635-52B9-66DF-E0B2-9B7295654F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7D4EF58-A375-4B0F-BD98-7CDBE09C2A0B}" type="slidenum">
              <a:rPr lang="es-ES" altLang="es-ES" smtClean="0"/>
              <a:pPr eaLnBrk="1" hangingPunct="1">
                <a:spcBef>
                  <a:spcPct val="0"/>
                </a:spcBef>
              </a:pPr>
              <a:t>31</a:t>
            </a:fld>
            <a:endParaRPr lang="es-ES" altLang="es-ES"/>
          </a:p>
        </p:txBody>
      </p:sp>
      <p:sp>
        <p:nvSpPr>
          <p:cNvPr id="54275" name="Rectangle 2">
            <a:extLst>
              <a:ext uri="{FF2B5EF4-FFF2-40B4-BE49-F238E27FC236}">
                <a16:creationId xmlns:a16="http://schemas.microsoft.com/office/drawing/2014/main" id="{2CBFC07A-4407-AEFC-F706-6817ABF5D86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7A67EAA-69F6-1B18-9A8D-101900648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01485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096512-D3B0-4FA6-B132-AC42F181E5DA}" type="slidenum">
              <a:rPr lang="es-ES" altLang="es-ES" smtClean="0"/>
              <a:pPr eaLnBrk="1" hangingPunct="1">
                <a:spcBef>
                  <a:spcPct val="0"/>
                </a:spcBef>
              </a:pPr>
              <a:t>4</a:t>
            </a:fld>
            <a:endParaRPr lang="es-ES" altLang="es-E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AA2C796-BC56-480F-A6FA-DFD7DC88F16C}" type="slidenum">
              <a:rPr lang="es-ES" altLang="es-ES" smtClean="0"/>
              <a:pPr eaLnBrk="1" hangingPunct="1">
                <a:spcBef>
                  <a:spcPct val="0"/>
                </a:spcBef>
              </a:pPr>
              <a:t>32</a:t>
            </a:fld>
            <a:endParaRPr lang="es-ES" altLang="es-E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2C8B142-73C8-492E-AE4C-CE50F86E4B30}" type="slidenum">
              <a:rPr lang="es-ES" altLang="es-ES" smtClean="0"/>
              <a:pPr eaLnBrk="1" hangingPunct="1">
                <a:spcBef>
                  <a:spcPct val="0"/>
                </a:spcBef>
              </a:pPr>
              <a:t>33</a:t>
            </a:fld>
            <a:endParaRPr lang="es-ES" altLang="es-E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B9C168-6778-4807-99BE-8312DE7D8260}" type="slidenum">
              <a:rPr lang="es-ES" altLang="es-ES" smtClean="0"/>
              <a:pPr eaLnBrk="1" hangingPunct="1">
                <a:spcBef>
                  <a:spcPct val="0"/>
                </a:spcBef>
              </a:pPr>
              <a:t>34</a:t>
            </a:fld>
            <a:endParaRPr lang="es-ES" altLang="es-E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096512-D3B0-4FA6-B132-AC42F181E5DA}" type="slidenum">
              <a:rPr lang="es-ES" altLang="es-ES" smtClean="0"/>
              <a:pPr eaLnBrk="1" hangingPunct="1">
                <a:spcBef>
                  <a:spcPct val="0"/>
                </a:spcBef>
              </a:pPr>
              <a:t>5</a:t>
            </a:fld>
            <a:endParaRPr lang="es-ES" altLang="es-E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AD39ECD-ECA0-43A4-B972-E8FC52EBD987}" type="slidenum">
              <a:rPr lang="es-ES" altLang="es-ES" smtClean="0"/>
              <a:pPr eaLnBrk="1" hangingPunct="1">
                <a:spcBef>
                  <a:spcPct val="0"/>
                </a:spcBef>
              </a:pPr>
              <a:t>6</a:t>
            </a:fld>
            <a:endParaRPr lang="es-ES" altLang="es-E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8A13ED8-3EE3-49C1-A249-E9C397E4885A}" type="slidenum">
              <a:rPr lang="es-ES" altLang="es-ES" smtClean="0"/>
              <a:pPr eaLnBrk="1" hangingPunct="1">
                <a:spcBef>
                  <a:spcPct val="0"/>
                </a:spcBef>
              </a:pPr>
              <a:t>7</a:t>
            </a:fld>
            <a:endParaRPr lang="es-ES" altLang="es-E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8A13ED8-3EE3-49C1-A249-E9C397E4885A}" type="slidenum">
              <a:rPr lang="es-ES" altLang="es-ES" smtClean="0"/>
              <a:pPr eaLnBrk="1" hangingPunct="1">
                <a:spcBef>
                  <a:spcPct val="0"/>
                </a:spcBef>
              </a:pPr>
              <a:t>8</a:t>
            </a:fld>
            <a:endParaRPr lang="es-ES" altLang="es-E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FDD6B57-60D6-4296-BA56-EC954165C6CC}" type="slidenum">
              <a:rPr lang="es-ES" altLang="es-ES" smtClean="0"/>
              <a:pPr eaLnBrk="1" hangingPunct="1">
                <a:spcBef>
                  <a:spcPct val="0"/>
                </a:spcBef>
              </a:pPr>
              <a:t>10</a:t>
            </a:fld>
            <a:endParaRPr lang="es-ES" altLang="es-E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831239F-9D08-4C82-8EEE-2368455162F4}" type="slidenum">
              <a:rPr lang="es-ES" altLang="es-ES" smtClean="0"/>
              <a:pPr eaLnBrk="1" hangingPunct="1">
                <a:spcBef>
                  <a:spcPct val="0"/>
                </a:spcBef>
              </a:pPr>
              <a:t>11</a:t>
            </a:fld>
            <a:endParaRPr lang="es-ES" altLang="es-E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10C086C-7CF1-41D0-A2C2-F0D0FFF64A46}" type="datetimeFigureOut">
              <a:rPr lang="es-ES" smtClean="0"/>
              <a:t>24/03/2025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245494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10C086C-7CF1-41D0-A2C2-F0D0FFF64A46}" type="datetimeFigureOut">
              <a:rPr lang="es-ES" smtClean="0"/>
              <a:t>24/03/2025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321071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10C086C-7CF1-41D0-A2C2-F0D0FFF64A46}" type="datetimeFigureOut">
              <a:rPr lang="es-ES" smtClean="0"/>
              <a:t>24/03/2025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2226851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10C086C-7CF1-41D0-A2C2-F0D0FFF64A46}" type="datetimeFigureOut">
              <a:rPr lang="es-ES" smtClean="0"/>
              <a:t>24/03/2025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397599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Diapositiva de título">
    <p:spTree>
      <p:nvGrpSpPr>
        <p:cNvPr id="1" name=""/>
        <p:cNvGrpSpPr/>
        <p:nvPr/>
      </p:nvGrpSpPr>
      <p:grpSpPr>
        <a:xfrm>
          <a:off x="0" y="0"/>
          <a:ext cx="0" cy="0"/>
          <a:chOff x="0" y="0"/>
          <a:chExt cx="0" cy="0"/>
        </a:xfrm>
      </p:grpSpPr>
      <p:sp>
        <p:nvSpPr>
          <p:cNvPr id="13" name="Marcador de posición de imagen 12"/>
          <p:cNvSpPr>
            <a:spLocks noGrp="1"/>
          </p:cNvSpPr>
          <p:nvPr>
            <p:ph type="pic" sz="quarter" idx="14"/>
          </p:nvPr>
        </p:nvSpPr>
        <p:spPr>
          <a:xfrm>
            <a:off x="0" y="1"/>
            <a:ext cx="9144000" cy="4619625"/>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s-ES"/>
              <a:t>Haga clic en el icono para agregar una imagen</a:t>
            </a:r>
          </a:p>
        </p:txBody>
      </p:sp>
      <p:sp>
        <p:nvSpPr>
          <p:cNvPr id="2" name="Title 1"/>
          <p:cNvSpPr>
            <a:spLocks noGrp="1"/>
          </p:cNvSpPr>
          <p:nvPr>
            <p:ph type="ctrTitle"/>
          </p:nvPr>
        </p:nvSpPr>
        <p:spPr>
          <a:xfrm>
            <a:off x="300790" y="4619528"/>
            <a:ext cx="5829300" cy="1463040"/>
          </a:xfrm>
        </p:spPr>
        <p:txBody>
          <a:bodyPr anchor="ctr">
            <a:normAutofit/>
          </a:bodyPr>
          <a:lstStyle>
            <a:lvl1pPr algn="r">
              <a:defRPr sz="3750" spc="15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57950" y="4619528"/>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pPr>
              <a:defRPr/>
            </a:pPr>
            <a:fld id="{959358B5-8320-4851-A7DE-FEB3C0ACD84A}" type="datetime1">
              <a:rPr lang="es-ES" smtClean="0"/>
              <a:t>24/03/2025</a:t>
            </a:fld>
            <a:endParaRPr lang="es-ES"/>
          </a:p>
        </p:txBody>
      </p:sp>
      <p:sp>
        <p:nvSpPr>
          <p:cNvPr id="5" name="Footer Placeholder 4"/>
          <p:cNvSpPr>
            <a:spLocks noGrp="1"/>
          </p:cNvSpPr>
          <p:nvPr>
            <p:ph type="ftr" sz="quarter" idx="11"/>
          </p:nvPr>
        </p:nvSpPr>
        <p:spPr/>
        <p:txBody>
          <a:bodyPr/>
          <a:lstStyle/>
          <a:p>
            <a:pPr>
              <a:defRPr/>
            </a:pPr>
            <a:r>
              <a:rPr lang="es-ES"/>
              <a:t>Programas de movilidad 2015/2016</a:t>
            </a:r>
          </a:p>
        </p:txBody>
      </p:sp>
      <p:sp>
        <p:nvSpPr>
          <p:cNvPr id="6" name="Slide Number Placeholder 5"/>
          <p:cNvSpPr>
            <a:spLocks noGrp="1"/>
          </p:cNvSpPr>
          <p:nvPr>
            <p:ph type="sldNum" sz="quarter" idx="12"/>
          </p:nvPr>
        </p:nvSpPr>
        <p:spPr/>
        <p:txBody>
          <a:bodyPr/>
          <a:lstStyle/>
          <a:p>
            <a:fld id="{615DDD2C-4C4E-49CF-AAE6-75F7DE2276FC}" type="slidenum">
              <a:rPr lang="es-ES" altLang="es-ES" smtClean="0"/>
              <a:pPr/>
              <a:t>‹Nº›</a:t>
            </a:fld>
            <a:endParaRPr lang="es-ES" altLang="es-ES"/>
          </a:p>
        </p:txBody>
      </p:sp>
    </p:spTree>
    <p:extLst>
      <p:ext uri="{BB962C8B-B14F-4D97-AF65-F5344CB8AC3E}">
        <p14:creationId xmlns:p14="http://schemas.microsoft.com/office/powerpoint/2010/main" val="2232918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958F401-1900-4432-BB54-05F928CD303E}" type="datetimeFigureOut">
              <a:rPr lang="es-ES" smtClean="0"/>
              <a:t>24/03/2025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2024364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958F401-1900-4432-BB54-05F928CD303E}" type="datetimeFigureOut">
              <a:rPr lang="es-ES" smtClean="0"/>
              <a:t>24/03/2025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91869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958F401-1900-4432-BB54-05F928CD303E}" type="datetimeFigureOut">
              <a:rPr lang="es-ES" smtClean="0"/>
              <a:t>24/03/2025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821473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958F401-1900-4432-BB54-05F928CD303E}" type="datetimeFigureOut">
              <a:rPr lang="es-ES" smtClean="0"/>
              <a:t>24/03/2025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2543996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958F401-1900-4432-BB54-05F928CD303E}" type="datetimeFigureOut">
              <a:rPr lang="es-ES" smtClean="0"/>
              <a:t>24/03/2025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1002126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958F401-1900-4432-BB54-05F928CD303E}" type="datetimeFigureOut">
              <a:rPr lang="es-ES" smtClean="0"/>
              <a:t>24/03/2025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34253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10C086C-7CF1-41D0-A2C2-F0D0FFF64A46}" type="datetimeFigureOut">
              <a:rPr lang="es-ES" smtClean="0"/>
              <a:t>24/03/2025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3014171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58F401-1900-4432-BB54-05F928CD303E}" type="datetimeFigureOut">
              <a:rPr lang="es-ES" smtClean="0"/>
              <a:t>24/03/2025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965458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958F401-1900-4432-BB54-05F928CD303E}" type="datetimeFigureOut">
              <a:rPr lang="es-ES" smtClean="0"/>
              <a:t>24/03/2025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3794503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958F401-1900-4432-BB54-05F928CD303E}" type="datetimeFigureOut">
              <a:rPr lang="es-ES" smtClean="0"/>
              <a:t>24/03/2025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3882042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958F401-1900-4432-BB54-05F928CD303E}" type="datetimeFigureOut">
              <a:rPr lang="es-ES" smtClean="0"/>
              <a:t>24/03/2025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1589295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958F401-1900-4432-BB54-05F928CD303E}" type="datetimeFigureOut">
              <a:rPr lang="es-ES" smtClean="0"/>
              <a:t>24/03/2025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67491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10C086C-7CF1-41D0-A2C2-F0D0FFF64A46}" type="datetimeFigureOut">
              <a:rPr lang="es-ES" smtClean="0"/>
              <a:t>24/03/2025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96077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10C086C-7CF1-41D0-A2C2-F0D0FFF64A46}" type="datetimeFigureOut">
              <a:rPr lang="es-ES" smtClean="0"/>
              <a:t>24/03/2025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199300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10C086C-7CF1-41D0-A2C2-F0D0FFF64A46}" type="datetimeFigureOut">
              <a:rPr lang="es-ES" smtClean="0"/>
              <a:t>24/03/2025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12520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584F4-9274-4DA4-8100-D7106624FBF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D9F801-27E1-4D73-8E59-44C804BBBD47}"/>
              </a:ext>
            </a:extLst>
          </p:cNvPr>
          <p:cNvSpPr>
            <a:spLocks noGrp="1"/>
          </p:cNvSpPr>
          <p:nvPr>
            <p:ph type="dt" sz="half" idx="10"/>
          </p:nvPr>
        </p:nvSpPr>
        <p:spPr/>
        <p:txBody>
          <a:bodyPr/>
          <a:lstStyle/>
          <a:p>
            <a:fld id="{110C086C-7CF1-41D0-A2C2-F0D0FFF64A46}" type="datetimeFigureOut">
              <a:rPr lang="es-ES" smtClean="0"/>
              <a:t>24/03/2025</a:t>
            </a:fld>
            <a:endParaRPr lang="es-ES"/>
          </a:p>
        </p:txBody>
      </p:sp>
      <p:sp>
        <p:nvSpPr>
          <p:cNvPr id="4" name="Marcador de pie de página 3">
            <a:extLst>
              <a:ext uri="{FF2B5EF4-FFF2-40B4-BE49-F238E27FC236}">
                <a16:creationId xmlns:a16="http://schemas.microsoft.com/office/drawing/2014/main" id="{CFEA5C08-8BFD-4492-A67F-9A058E1F932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2D0529A-99F1-4F70-A036-185C672DC0C3}"/>
              </a:ext>
            </a:extLst>
          </p:cNvPr>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427497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10C086C-7CF1-41D0-A2C2-F0D0FFF64A46}" type="datetimeFigureOut">
              <a:rPr lang="es-ES" smtClean="0"/>
              <a:t>24/03/2025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216717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8" descr="http://internacional.umh.es/files/2014/02/Logo-ERASMUS-PLUS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116632"/>
            <a:ext cx="2007883" cy="57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Subtítulo"/>
          <p:cNvSpPr txBox="1">
            <a:spLocks/>
          </p:cNvSpPr>
          <p:nvPr userDrawn="1"/>
        </p:nvSpPr>
        <p:spPr>
          <a:xfrm>
            <a:off x="2195488" y="188640"/>
            <a:ext cx="5256832" cy="648072"/>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defRPr/>
            </a:pPr>
            <a:r>
              <a:rPr lang="es-ES" sz="1600" dirty="0">
                <a:solidFill>
                  <a:srgbClr val="002060"/>
                </a:solidFill>
              </a:rPr>
              <a:t>Vicerrectorado de Internacionalización y Cooperación</a:t>
            </a:r>
          </a:p>
          <a:p>
            <a:pPr algn="ctr">
              <a:buFont typeface="Arial" panose="020B0604020202020204" pitchFamily="34" charset="0"/>
              <a:buNone/>
              <a:defRPr/>
            </a:pPr>
            <a:r>
              <a:rPr lang="es-ES" sz="1050" dirty="0">
                <a:solidFill>
                  <a:srgbClr val="002060"/>
                </a:solidFill>
              </a:rPr>
              <a:t>Servicio de Relaciones Internacionales, Cooperación al Desarrollo y Voluntariado</a:t>
            </a:r>
          </a:p>
          <a:p>
            <a:pPr algn="ctr">
              <a:buFont typeface="Arial" panose="020B0604020202020204" pitchFamily="34" charset="0"/>
              <a:buNone/>
              <a:defRPr/>
            </a:pPr>
            <a:endParaRPr lang="es-ES" sz="1600" dirty="0">
              <a:solidFill>
                <a:srgbClr val="002060"/>
              </a:solidFill>
            </a:endParaRPr>
          </a:p>
        </p:txBody>
      </p:sp>
      <p:pic>
        <p:nvPicPr>
          <p:cNvPr id="2" name="Imagen 1"/>
          <p:cNvPicPr>
            <a:picLocks noChangeAspect="1"/>
          </p:cNvPicPr>
          <p:nvPr userDrawn="1"/>
        </p:nvPicPr>
        <p:blipFill rotWithShape="1">
          <a:blip r:embed="rId3" cstate="print">
            <a:extLst>
              <a:ext uri="{28A0092B-C50C-407E-A947-70E740481C1C}">
                <a14:useLocalDpi xmlns:a14="http://schemas.microsoft.com/office/drawing/2010/main" val="0"/>
              </a:ext>
            </a:extLst>
          </a:blip>
          <a:srcRect l="17188" t="17726" r="21126" b="19877"/>
          <a:stretch/>
        </p:blipFill>
        <p:spPr>
          <a:xfrm>
            <a:off x="8268730" y="0"/>
            <a:ext cx="875270" cy="1080120"/>
          </a:xfrm>
          <a:prstGeom prst="rect">
            <a:avLst/>
          </a:prstGeom>
        </p:spPr>
      </p:pic>
    </p:spTree>
    <p:extLst>
      <p:ext uri="{BB962C8B-B14F-4D97-AF65-F5344CB8AC3E}">
        <p14:creationId xmlns:p14="http://schemas.microsoft.com/office/powerpoint/2010/main" val="90299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10C086C-7CF1-41D0-A2C2-F0D0FFF64A46}" type="datetimeFigureOut">
              <a:rPr lang="es-ES" smtClean="0"/>
              <a:t>24/03/2025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346637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C086C-7CF1-41D0-A2C2-F0D0FFF64A46}" type="datetimeFigureOut">
              <a:rPr lang="es-ES" smtClean="0"/>
              <a:t>24/03/2025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B2C05-74A2-4C19-90E7-B1270AF850AA}" type="slidenum">
              <a:rPr lang="es-ES" smtClean="0"/>
              <a:t>‹Nº›</a:t>
            </a:fld>
            <a:endParaRPr lang="es-ES"/>
          </a:p>
        </p:txBody>
      </p:sp>
    </p:spTree>
    <p:extLst>
      <p:ext uri="{BB962C8B-B14F-4D97-AF65-F5344CB8AC3E}">
        <p14:creationId xmlns:p14="http://schemas.microsoft.com/office/powerpoint/2010/main" val="21873203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9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8F401-1900-4432-BB54-05F928CD303E}" type="datetimeFigureOut">
              <a:rPr lang="es-ES" smtClean="0"/>
              <a:t>24/03/2025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F07D2-E87D-4FAB-8B76-E3BC5A931304}" type="slidenum">
              <a:rPr lang="es-ES" smtClean="0"/>
              <a:t>‹Nº›</a:t>
            </a:fld>
            <a:endParaRPr lang="es-ES"/>
          </a:p>
        </p:txBody>
      </p:sp>
    </p:spTree>
    <p:extLst>
      <p:ext uri="{BB962C8B-B14F-4D97-AF65-F5344CB8AC3E}">
        <p14:creationId xmlns:p14="http://schemas.microsoft.com/office/powerpoint/2010/main" val="26038641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300790" y="4486240"/>
            <a:ext cx="5829300" cy="1463040"/>
          </a:xfrm>
          <a:ln>
            <a:solidFill>
              <a:srgbClr val="002060"/>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s-ES" sz="6600" b="1" spc="600" dirty="0">
                <a:solidFill>
                  <a:srgbClr val="002060"/>
                </a:solidFill>
                <a:effectLst>
                  <a:outerShdw blurRad="38100" dist="38100" dir="2700000" algn="tl">
                    <a:srgbClr val="000000">
                      <a:alpha val="43137"/>
                    </a:srgbClr>
                  </a:outerShdw>
                </a:effectLst>
              </a:rPr>
              <a:t>ERASMUS +</a:t>
            </a:r>
            <a:br>
              <a:rPr lang="es-ES" sz="6600" b="1" spc="600" dirty="0">
                <a:solidFill>
                  <a:srgbClr val="002060"/>
                </a:solidFill>
                <a:effectLst>
                  <a:outerShdw blurRad="38100" dist="38100" dir="2700000" algn="tl">
                    <a:srgbClr val="000000">
                      <a:alpha val="43137"/>
                    </a:srgbClr>
                  </a:outerShdw>
                </a:effectLst>
              </a:rPr>
            </a:br>
            <a:r>
              <a:rPr lang="es-ES" sz="2200" dirty="0"/>
              <a:t>Vicerrectorado de Internacionalización y Cooperación</a:t>
            </a:r>
            <a:br>
              <a:rPr lang="es-ES" sz="2200" dirty="0"/>
            </a:br>
            <a:endParaRPr lang="es-ES" sz="2700" b="1" spc="600" dirty="0">
              <a:solidFill>
                <a:srgbClr val="002060"/>
              </a:solidFill>
              <a:effectLst>
                <a:outerShdw blurRad="38100" dist="38100" dir="2700000" algn="tl">
                  <a:srgbClr val="000000">
                    <a:alpha val="43137"/>
                  </a:srgbClr>
                </a:outerShdw>
              </a:effectLst>
            </a:endParaRPr>
          </a:p>
        </p:txBody>
      </p:sp>
      <p:sp>
        <p:nvSpPr>
          <p:cNvPr id="4" name="Subtítulo 3"/>
          <p:cNvSpPr>
            <a:spLocks noGrp="1"/>
          </p:cNvSpPr>
          <p:nvPr>
            <p:ph type="subTitle" idx="1"/>
          </p:nvPr>
        </p:nvSpPr>
        <p:spPr>
          <a:xfrm>
            <a:off x="6457950" y="4486240"/>
            <a:ext cx="2400300" cy="1463040"/>
          </a:xfrm>
        </p:spPr>
        <p:txBody>
          <a:bodyPr>
            <a:normAutofit/>
          </a:bodyPr>
          <a:lstStyle/>
          <a:p>
            <a:r>
              <a:rPr lang="es-ES" altLang="es-ES" sz="1400" b="1" dirty="0">
                <a:solidFill>
                  <a:srgbClr val="002060"/>
                </a:solidFill>
              </a:rPr>
              <a:t>SERVICIO DE RELACIONES INTERNACIONALES, </a:t>
            </a:r>
            <a:br>
              <a:rPr lang="es-ES" altLang="es-ES" sz="1400" b="1" dirty="0">
                <a:solidFill>
                  <a:srgbClr val="002060"/>
                </a:solidFill>
              </a:rPr>
            </a:br>
            <a:r>
              <a:rPr lang="es-ES" altLang="es-ES" sz="1400" b="1" dirty="0">
                <a:solidFill>
                  <a:srgbClr val="002060"/>
                </a:solidFill>
              </a:rPr>
              <a:t>COOPERACIÓN AL DESARROLLO Y VOLUNTARIADO</a:t>
            </a:r>
          </a:p>
        </p:txBody>
      </p:sp>
      <p:sp>
        <p:nvSpPr>
          <p:cNvPr id="5" name="2 Subtítulo"/>
          <p:cNvSpPr txBox="1">
            <a:spLocks/>
          </p:cNvSpPr>
          <p:nvPr/>
        </p:nvSpPr>
        <p:spPr>
          <a:xfrm>
            <a:off x="791716" y="5661248"/>
            <a:ext cx="7596708" cy="11118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1350" kern="1200">
                <a:solidFill>
                  <a:schemeClr val="tx1">
                    <a:lumMod val="95000"/>
                    <a:lumOff val="5000"/>
                  </a:schemeClr>
                </a:solidFill>
                <a:latin typeface="+mn-lt"/>
                <a:ea typeface="+mn-ea"/>
                <a:cs typeface="+mn-cs"/>
              </a:defRPr>
            </a:lvl1pPr>
            <a:lvl2pPr marL="3429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2pPr>
            <a:lvl3pPr marL="6858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4pPr>
            <a:lvl5pPr marL="13716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5pPr>
            <a:lvl6pPr marL="17145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6pPr>
            <a:lvl7pPr marL="20574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7pPr>
            <a:lvl8pPr marL="24003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8pPr>
            <a:lvl9pPr marL="27432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9pPr>
          </a:lstStyle>
          <a:p>
            <a:pPr>
              <a:defRPr/>
            </a:pPr>
            <a:endParaRPr lang="es-ES" dirty="0"/>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5850" t="22449" r="8782" b="18367"/>
          <a:stretch/>
        </p:blipFill>
        <p:spPr>
          <a:xfrm>
            <a:off x="534586" y="476672"/>
            <a:ext cx="8357894" cy="2376264"/>
          </a:xfrm>
          <a:prstGeom prst="rect">
            <a:avLst/>
          </a:prstGeom>
        </p:spPr>
      </p:pic>
    </p:spTree>
    <p:extLst>
      <p:ext uri="{BB962C8B-B14F-4D97-AF65-F5344CB8AC3E}">
        <p14:creationId xmlns:p14="http://schemas.microsoft.com/office/powerpoint/2010/main" val="2686604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4340" name="Text Box 3"/>
          <p:cNvSpPr txBox="1">
            <a:spLocks noChangeArrowheads="1"/>
          </p:cNvSpPr>
          <p:nvPr/>
        </p:nvSpPr>
        <p:spPr bwMode="auto">
          <a:xfrm>
            <a:off x="179388" y="1671638"/>
            <a:ext cx="7777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3. SOLICITUD DE EVALUACIÓN EN LA UMH</a:t>
            </a:r>
          </a:p>
        </p:txBody>
      </p:sp>
      <p:sp>
        <p:nvSpPr>
          <p:cNvPr id="14341" name="Rectangle 8"/>
          <p:cNvSpPr>
            <a:spLocks noChangeArrowheads="1"/>
          </p:cNvSpPr>
          <p:nvPr/>
        </p:nvSpPr>
        <p:spPr bwMode="auto">
          <a:xfrm>
            <a:off x="323850" y="2135188"/>
            <a:ext cx="8640763" cy="440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ts val="600"/>
              </a:spcBef>
            </a:pPr>
            <a:r>
              <a:rPr lang="es-ES" altLang="es-ES" sz="1600" b="1" dirty="0">
                <a:solidFill>
                  <a:srgbClr val="006600"/>
                </a:solidFill>
                <a:latin typeface="Tahoma" pitchFamily="34" charset="0"/>
              </a:rPr>
              <a:t>¿Qué es? </a:t>
            </a:r>
          </a:p>
          <a:p>
            <a:pPr algn="just" eaLnBrk="1" hangingPunct="1">
              <a:lnSpc>
                <a:spcPct val="115000"/>
              </a:lnSpc>
              <a:spcBef>
                <a:spcPts val="600"/>
              </a:spcBef>
            </a:pPr>
            <a:r>
              <a:rPr lang="es-ES" altLang="es-ES" sz="1400" dirty="0">
                <a:latin typeface="Tahoma" pitchFamily="34" charset="0"/>
              </a:rPr>
              <a:t>Es el documento en el que se solicita poder </a:t>
            </a:r>
            <a:r>
              <a:rPr lang="es-ES" altLang="es-ES" sz="1400" b="1" dirty="0">
                <a:latin typeface="Tahoma" pitchFamily="34" charset="0"/>
              </a:rPr>
              <a:t>examinarse en la UMH</a:t>
            </a:r>
            <a:r>
              <a:rPr lang="es-ES" altLang="es-ES" sz="1400" dirty="0">
                <a:latin typeface="Tahoma" pitchFamily="34" charset="0"/>
              </a:rPr>
              <a:t> de asignaturas consignadas en el </a:t>
            </a:r>
            <a:r>
              <a:rPr lang="es-ES" altLang="es-ES" sz="1400" b="1" u="sng" dirty="0" err="1">
                <a:latin typeface="Tahoma" pitchFamily="34" charset="0"/>
              </a:rPr>
              <a:t>Learning</a:t>
            </a:r>
            <a:r>
              <a:rPr lang="es-ES" altLang="es-ES" sz="1400" b="1" u="sng" dirty="0">
                <a:latin typeface="Tahoma" pitchFamily="34" charset="0"/>
              </a:rPr>
              <a:t> </a:t>
            </a:r>
            <a:r>
              <a:rPr lang="es-ES" altLang="es-ES" sz="1400" b="1" u="sng" dirty="0" err="1">
                <a:latin typeface="Tahoma" pitchFamily="34" charset="0"/>
              </a:rPr>
              <a:t>Agreement</a:t>
            </a:r>
            <a:r>
              <a:rPr lang="es-ES" altLang="es-ES" sz="1400" b="1" u="sng" dirty="0">
                <a:latin typeface="Tahoma" pitchFamily="34" charset="0"/>
              </a:rPr>
              <a:t> definitivo</a:t>
            </a:r>
            <a:r>
              <a:rPr lang="es-ES" altLang="es-ES" sz="1400" dirty="0">
                <a:latin typeface="Tahoma" pitchFamily="34" charset="0"/>
              </a:rPr>
              <a:t>.</a:t>
            </a:r>
          </a:p>
          <a:p>
            <a:pPr algn="just" eaLnBrk="1" hangingPunct="1">
              <a:lnSpc>
                <a:spcPct val="115000"/>
              </a:lnSpc>
              <a:spcBef>
                <a:spcPts val="600"/>
              </a:spcBef>
            </a:pPr>
            <a:r>
              <a:rPr lang="es-ES" altLang="es-ES" sz="1600" b="1" dirty="0">
                <a:solidFill>
                  <a:srgbClr val="006600"/>
                </a:solidFill>
                <a:latin typeface="Tahoma" pitchFamily="34" charset="0"/>
              </a:rPr>
              <a:t>¿Dónde se presenta? </a:t>
            </a:r>
          </a:p>
          <a:p>
            <a:pPr algn="just" eaLnBrk="1" hangingPunct="1">
              <a:lnSpc>
                <a:spcPct val="115000"/>
              </a:lnSpc>
              <a:spcBef>
                <a:spcPts val="600"/>
              </a:spcBef>
            </a:pPr>
            <a:r>
              <a:rPr lang="es-ES" altLang="es-ES" sz="1400" dirty="0">
                <a:latin typeface="Tahoma" pitchFamily="34" charset="0"/>
              </a:rPr>
              <a:t>Debes enviarlo a tu Coordinador de Centro, quién una vez aceptado lo remitirá a la SRRII para la firma del Vicerrector. La SRRII de la UMH te comunicará, en el plazo de 15 días, la resolución adoptada.</a:t>
            </a:r>
          </a:p>
          <a:p>
            <a:pPr algn="just" eaLnBrk="1" hangingPunct="1">
              <a:lnSpc>
                <a:spcPct val="115000"/>
              </a:lnSpc>
              <a:spcBef>
                <a:spcPts val="600"/>
              </a:spcBef>
            </a:pPr>
            <a:r>
              <a:rPr lang="es-ES" altLang="es-ES" sz="1600" b="1" dirty="0">
                <a:solidFill>
                  <a:srgbClr val="006600"/>
                </a:solidFill>
                <a:latin typeface="Tahoma" pitchFamily="34" charset="0"/>
              </a:rPr>
              <a:t>¿Cuándo se presenta? </a:t>
            </a:r>
          </a:p>
          <a:p>
            <a:pPr algn="just" eaLnBrk="1" hangingPunct="1">
              <a:lnSpc>
                <a:spcPct val="115000"/>
              </a:lnSpc>
              <a:spcBef>
                <a:spcPts val="600"/>
              </a:spcBef>
            </a:pPr>
            <a:r>
              <a:rPr lang="es-ES" altLang="es-ES" sz="1400" dirty="0">
                <a:latin typeface="Tahoma" pitchFamily="34" charset="0"/>
              </a:rPr>
              <a:t>Como máximo </a:t>
            </a:r>
            <a:r>
              <a:rPr lang="es-ES" altLang="es-ES" sz="1400" b="1" dirty="0">
                <a:latin typeface="Tahoma" pitchFamily="34" charset="0"/>
              </a:rPr>
              <a:t>30 días antes</a:t>
            </a:r>
            <a:r>
              <a:rPr lang="es-ES" altLang="es-ES" sz="1400" dirty="0">
                <a:latin typeface="Tahoma" pitchFamily="34" charset="0"/>
              </a:rPr>
              <a:t> de la fecha oficial de inicio de la convocatoria ordinaria/extraordinaria, según el calendario académico oficial de la UMH.</a:t>
            </a:r>
          </a:p>
          <a:p>
            <a:pPr algn="just" eaLnBrk="1" hangingPunct="1">
              <a:lnSpc>
                <a:spcPct val="115000"/>
              </a:lnSpc>
              <a:spcBef>
                <a:spcPts val="600"/>
              </a:spcBef>
            </a:pPr>
            <a:r>
              <a:rPr lang="es-ES" altLang="es-ES" sz="1400" b="1" dirty="0">
                <a:solidFill>
                  <a:srgbClr val="FF3300"/>
                </a:solidFill>
                <a:latin typeface="Tahoma" pitchFamily="34" charset="0"/>
              </a:rPr>
              <a:t>TEN EN CUENTA: </a:t>
            </a:r>
          </a:p>
          <a:p>
            <a:pPr algn="just" eaLnBrk="1" hangingPunct="1">
              <a:lnSpc>
                <a:spcPct val="115000"/>
              </a:lnSpc>
              <a:spcBef>
                <a:spcPts val="600"/>
              </a:spcBef>
              <a:buFontTx/>
              <a:buChar char="-"/>
            </a:pPr>
            <a:r>
              <a:rPr lang="es-ES" altLang="es-ES" sz="1200" b="1" dirty="0">
                <a:solidFill>
                  <a:srgbClr val="FF3300"/>
                </a:solidFill>
                <a:latin typeface="Tahoma" pitchFamily="34" charset="0"/>
              </a:rPr>
              <a:t> Esta solicitud de evaluación no será posible para la convocatoria ordinaria de ENERO.</a:t>
            </a:r>
          </a:p>
          <a:p>
            <a:pPr algn="just" eaLnBrk="1" hangingPunct="1">
              <a:lnSpc>
                <a:spcPct val="115000"/>
              </a:lnSpc>
              <a:spcBef>
                <a:spcPts val="600"/>
              </a:spcBef>
              <a:buFontTx/>
              <a:buChar char="-"/>
            </a:pPr>
            <a:r>
              <a:rPr lang="es-ES" altLang="es-ES" sz="1200" b="1" dirty="0">
                <a:solidFill>
                  <a:srgbClr val="FF3300"/>
                </a:solidFill>
                <a:latin typeface="Tahoma" pitchFamily="34" charset="0"/>
              </a:rPr>
              <a:t> Si pides examinarte de alguna asignatura en la UMH, se eliminará automáticamente de tu expediente de intercambio y aparecerá en las actas ordinarias de la UMH.</a:t>
            </a:r>
          </a:p>
          <a:p>
            <a:pPr algn="just" eaLnBrk="1" hangingPunct="1">
              <a:lnSpc>
                <a:spcPct val="115000"/>
              </a:lnSpc>
              <a:spcBef>
                <a:spcPts val="600"/>
              </a:spcBef>
              <a:buFontTx/>
              <a:buChar char="-"/>
            </a:pPr>
            <a:r>
              <a:rPr lang="es-ES" altLang="es-ES" sz="1200" b="1" dirty="0">
                <a:solidFill>
                  <a:srgbClr val="FF3300"/>
                </a:solidFill>
                <a:latin typeface="Tahoma" pitchFamily="34" charset="0"/>
              </a:rPr>
              <a:t> Si quieres examinarte en la Convocatoria especial de NOVIEMBRE, debes pedirlo según la Normativa de Evaluación de Estudiantes de la UMH, en el CEGECA. </a:t>
            </a:r>
          </a:p>
        </p:txBody>
      </p:sp>
      <p:sp>
        <p:nvSpPr>
          <p:cNvPr id="14344" name="1 Rectángulo"/>
          <p:cNvSpPr>
            <a:spLocks noChangeArrowheads="1"/>
          </p:cNvSpPr>
          <p:nvPr/>
        </p:nvSpPr>
        <p:spPr bwMode="auto">
          <a:xfrm>
            <a:off x="971550" y="765175"/>
            <a:ext cx="7269163" cy="871538"/>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s-ES" altLang="es-ES" sz="1800" b="1" dirty="0">
                <a:solidFill>
                  <a:srgbClr val="002060"/>
                </a:solidFill>
                <a:latin typeface="Tahoma" pitchFamily="34" charset="0"/>
              </a:rPr>
              <a:t>Si has incluido asignaturas en el </a:t>
            </a:r>
            <a:r>
              <a:rPr lang="es-ES" altLang="es-ES" sz="1800" b="1" dirty="0" err="1">
                <a:solidFill>
                  <a:srgbClr val="002060"/>
                </a:solidFill>
                <a:latin typeface="Tahoma" pitchFamily="34" charset="0"/>
              </a:rPr>
              <a:t>Learning</a:t>
            </a:r>
            <a:r>
              <a:rPr lang="es-ES" altLang="es-ES" sz="1800" b="1" dirty="0">
                <a:solidFill>
                  <a:srgbClr val="002060"/>
                </a:solidFill>
                <a:latin typeface="Tahoma" pitchFamily="34" charset="0"/>
              </a:rPr>
              <a:t> </a:t>
            </a:r>
            <a:r>
              <a:rPr lang="es-ES" altLang="es-ES" sz="1800" b="1" dirty="0" err="1">
                <a:solidFill>
                  <a:srgbClr val="002060"/>
                </a:solidFill>
                <a:latin typeface="Tahoma" pitchFamily="34" charset="0"/>
              </a:rPr>
              <a:t>Agreement</a:t>
            </a:r>
            <a:r>
              <a:rPr lang="es-ES" altLang="es-ES" sz="1800" b="1" dirty="0">
                <a:solidFill>
                  <a:srgbClr val="002060"/>
                </a:solidFill>
                <a:latin typeface="Tahoma" pitchFamily="34" charset="0"/>
              </a:rPr>
              <a:t> que no te examinas en destino y prefieres hacerlo en la UMH </a:t>
            </a:r>
            <a:endParaRPr lang="es-ES" altLang="es-ES" sz="1800" b="1" dirty="0">
              <a:solidFill>
                <a:srgbClr val="002060"/>
              </a:solidFill>
            </a:endParaRPr>
          </a:p>
        </p:txBody>
      </p:sp>
    </p:spTree>
    <p:extLst>
      <p:ext uri="{BB962C8B-B14F-4D97-AF65-F5344CB8AC3E}">
        <p14:creationId xmlns:p14="http://schemas.microsoft.com/office/powerpoint/2010/main" val="232969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364" name="Text Box 3"/>
          <p:cNvSpPr txBox="1">
            <a:spLocks noChangeArrowheads="1"/>
          </p:cNvSpPr>
          <p:nvPr/>
        </p:nvSpPr>
        <p:spPr bwMode="auto">
          <a:xfrm>
            <a:off x="5316538" y="2636838"/>
            <a:ext cx="3024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600" b="1">
                <a:solidFill>
                  <a:srgbClr val="CC3300"/>
                </a:solidFill>
                <a:latin typeface="Tahoma" pitchFamily="34" charset="0"/>
              </a:rPr>
              <a:t>SOLICITUD DE EVALUACIÓN EN LA UMH</a:t>
            </a:r>
          </a:p>
        </p:txBody>
      </p:sp>
      <p:pic>
        <p:nvPicPr>
          <p:cNvPr id="2" name="Imagen 1"/>
          <p:cNvPicPr>
            <a:picLocks noChangeAspect="1"/>
          </p:cNvPicPr>
          <p:nvPr/>
        </p:nvPicPr>
        <p:blipFill>
          <a:blip r:embed="rId3"/>
          <a:stretch>
            <a:fillRect/>
          </a:stretch>
        </p:blipFill>
        <p:spPr>
          <a:xfrm>
            <a:off x="938038" y="945352"/>
            <a:ext cx="3994002" cy="5652000"/>
          </a:xfrm>
          <a:prstGeom prst="rect">
            <a:avLst/>
          </a:prstGeom>
          <a:ln>
            <a:solidFill>
              <a:schemeClr val="tx1"/>
            </a:solidFill>
          </a:ln>
        </p:spPr>
      </p:pic>
    </p:spTree>
    <p:extLst>
      <p:ext uri="{BB962C8B-B14F-4D97-AF65-F5344CB8AC3E}">
        <p14:creationId xmlns:p14="http://schemas.microsoft.com/office/powerpoint/2010/main" val="3771892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6388" name="Text Box 3"/>
          <p:cNvSpPr txBox="1">
            <a:spLocks noChangeArrowheads="1"/>
          </p:cNvSpPr>
          <p:nvPr/>
        </p:nvSpPr>
        <p:spPr bwMode="auto">
          <a:xfrm>
            <a:off x="179388" y="806450"/>
            <a:ext cx="842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4. TRANSCRIPT OF RECORDS</a:t>
            </a:r>
          </a:p>
        </p:txBody>
      </p:sp>
      <p:sp>
        <p:nvSpPr>
          <p:cNvPr id="16389" name="Rectangle 4"/>
          <p:cNvSpPr>
            <a:spLocks noChangeArrowheads="1"/>
          </p:cNvSpPr>
          <p:nvPr/>
        </p:nvSpPr>
        <p:spPr bwMode="auto">
          <a:xfrm>
            <a:off x="395288" y="1268413"/>
            <a:ext cx="8424862"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600" b="1" dirty="0">
                <a:solidFill>
                  <a:srgbClr val="336600"/>
                </a:solidFill>
                <a:latin typeface="Verdana" pitchFamily="34" charset="0"/>
              </a:rPr>
              <a:t>¿Qué es? </a:t>
            </a:r>
          </a:p>
          <a:p>
            <a:pPr algn="just" eaLnBrk="1" hangingPunct="1">
              <a:spcBef>
                <a:spcPct val="50000"/>
              </a:spcBef>
            </a:pPr>
            <a:r>
              <a:rPr lang="es-ES" altLang="es-ES" sz="1400" dirty="0">
                <a:latin typeface="Verdana" pitchFamily="34" charset="0"/>
              </a:rPr>
              <a:t>Es el documento que acredita las </a:t>
            </a:r>
            <a:r>
              <a:rPr lang="es-ES" altLang="es-ES" sz="1400" b="1" dirty="0">
                <a:latin typeface="Verdana" pitchFamily="34" charset="0"/>
              </a:rPr>
              <a:t>calificaciones obtenidas</a:t>
            </a:r>
            <a:r>
              <a:rPr lang="es-ES" altLang="es-ES" sz="1400" dirty="0">
                <a:latin typeface="Verdana" pitchFamily="34" charset="0"/>
              </a:rPr>
              <a:t> en la Universidad de Destino. Casi todas las universidades tienen su propio modelo.</a:t>
            </a:r>
          </a:p>
          <a:p>
            <a:pPr algn="just" eaLnBrk="1" hangingPunct="1">
              <a:spcBef>
                <a:spcPct val="50000"/>
              </a:spcBef>
            </a:pPr>
            <a:r>
              <a:rPr lang="es-ES" altLang="es-ES" sz="1600" b="1" dirty="0">
                <a:solidFill>
                  <a:srgbClr val="336600"/>
                </a:solidFill>
                <a:latin typeface="Verdana" pitchFamily="34" charset="0"/>
              </a:rPr>
              <a:t>¿Cómo se cumplimenta?</a:t>
            </a:r>
            <a:r>
              <a:rPr lang="es-ES" altLang="es-ES" sz="1400" b="1" dirty="0">
                <a:solidFill>
                  <a:srgbClr val="336600"/>
                </a:solidFill>
                <a:latin typeface="Verdana" pitchFamily="34" charset="0"/>
              </a:rPr>
              <a:t> </a:t>
            </a:r>
          </a:p>
          <a:p>
            <a:pPr algn="just" eaLnBrk="1" hangingPunct="1">
              <a:spcBef>
                <a:spcPct val="50000"/>
              </a:spcBef>
            </a:pPr>
            <a:r>
              <a:rPr lang="es-ES" altLang="es-ES" sz="1400" dirty="0">
                <a:latin typeface="Verdana" pitchFamily="34" charset="0"/>
              </a:rPr>
              <a:t>No se cumplimenta por el estudiante, </a:t>
            </a:r>
            <a:r>
              <a:rPr lang="es-ES" altLang="es-ES" sz="1400" b="1" dirty="0">
                <a:latin typeface="Verdana" pitchFamily="34" charset="0"/>
              </a:rPr>
              <a:t>lo hace la Universidad de Destino.</a:t>
            </a:r>
          </a:p>
          <a:p>
            <a:pPr algn="just" eaLnBrk="1" hangingPunct="1">
              <a:spcBef>
                <a:spcPct val="50000"/>
              </a:spcBef>
            </a:pPr>
            <a:r>
              <a:rPr lang="es-ES" altLang="es-ES" sz="1600" b="1" dirty="0">
                <a:solidFill>
                  <a:srgbClr val="336600"/>
                </a:solidFill>
                <a:latin typeface="Verdana" pitchFamily="34" charset="0"/>
              </a:rPr>
              <a:t>¿Dónde se pide? </a:t>
            </a:r>
          </a:p>
          <a:p>
            <a:pPr algn="just" eaLnBrk="1" hangingPunct="1">
              <a:spcBef>
                <a:spcPct val="50000"/>
              </a:spcBef>
            </a:pPr>
            <a:r>
              <a:rPr lang="es-ES" altLang="es-ES" sz="1400" dirty="0">
                <a:latin typeface="Verdana" pitchFamily="34" charset="0"/>
              </a:rPr>
              <a:t>En la </a:t>
            </a:r>
            <a:r>
              <a:rPr lang="es-ES" altLang="es-ES" sz="1400" b="1" dirty="0">
                <a:latin typeface="Verdana" pitchFamily="34" charset="0"/>
              </a:rPr>
              <a:t>Universidad de Destino</a:t>
            </a:r>
            <a:r>
              <a:rPr lang="es-ES" altLang="es-ES" sz="1400" dirty="0">
                <a:latin typeface="Verdana" pitchFamily="34" charset="0"/>
              </a:rPr>
              <a:t> antes de volver a España.</a:t>
            </a:r>
          </a:p>
          <a:p>
            <a:pPr algn="just" eaLnBrk="1" hangingPunct="1">
              <a:spcBef>
                <a:spcPct val="50000"/>
              </a:spcBef>
            </a:pPr>
            <a:r>
              <a:rPr lang="es-ES" altLang="es-ES" sz="1600" b="1" dirty="0">
                <a:solidFill>
                  <a:srgbClr val="336600"/>
                </a:solidFill>
                <a:latin typeface="Verdana" pitchFamily="34" charset="0"/>
              </a:rPr>
              <a:t>¿Dónde se presenta?</a:t>
            </a:r>
            <a:r>
              <a:rPr lang="es-ES" altLang="es-ES" sz="1600" dirty="0">
                <a:solidFill>
                  <a:srgbClr val="336600"/>
                </a:solidFill>
                <a:latin typeface="Verdana" pitchFamily="34" charset="0"/>
              </a:rPr>
              <a:t> </a:t>
            </a:r>
          </a:p>
          <a:p>
            <a:pPr algn="just" eaLnBrk="1" hangingPunct="1">
              <a:spcBef>
                <a:spcPct val="50000"/>
              </a:spcBef>
            </a:pPr>
            <a:r>
              <a:rPr lang="es-ES" altLang="es-ES" sz="1400" dirty="0">
                <a:latin typeface="Verdana" pitchFamily="34" charset="0"/>
              </a:rPr>
              <a:t> Al volver a España, se presenta en la </a:t>
            </a:r>
            <a:r>
              <a:rPr lang="es-ES" altLang="es-ES" sz="1400" b="1" dirty="0">
                <a:latin typeface="Verdana" pitchFamily="34" charset="0"/>
              </a:rPr>
              <a:t>SRRII de la UMH.</a:t>
            </a:r>
          </a:p>
        </p:txBody>
      </p:sp>
      <p:sp>
        <p:nvSpPr>
          <p:cNvPr id="2" name="1 Rectángulo"/>
          <p:cNvSpPr/>
          <p:nvPr/>
        </p:nvSpPr>
        <p:spPr>
          <a:xfrm>
            <a:off x="395734" y="4797152"/>
            <a:ext cx="8424738" cy="1596847"/>
          </a:xfrm>
          <a:prstGeom prst="rect">
            <a:avLst/>
          </a:prstGeom>
          <a:solidFill>
            <a:srgbClr val="336600"/>
          </a:solidFill>
        </p:spPr>
        <p:style>
          <a:lnRef idx="0">
            <a:schemeClr val="accent5"/>
          </a:lnRef>
          <a:fillRef idx="3">
            <a:schemeClr val="accent5"/>
          </a:fillRef>
          <a:effectRef idx="3">
            <a:schemeClr val="accent5"/>
          </a:effectRef>
          <a:fontRef idx="minor">
            <a:schemeClr val="lt1"/>
          </a:fontRef>
        </p:style>
        <p:txBody>
          <a:bodyPr>
            <a:spAutoFit/>
          </a:bodyPr>
          <a:lstStyle/>
          <a:p>
            <a:pPr algn="just">
              <a:lnSpc>
                <a:spcPts val="2400"/>
              </a:lnSpc>
              <a:spcBef>
                <a:spcPts val="600"/>
              </a:spcBef>
              <a:spcAft>
                <a:spcPts val="600"/>
              </a:spcAft>
              <a:defRPr/>
            </a:pPr>
            <a:r>
              <a:rPr lang="es-ES" altLang="es-ES" sz="1600" b="1" dirty="0">
                <a:solidFill>
                  <a:schemeClr val="bg1"/>
                </a:solidFill>
                <a:latin typeface="Verdana" pitchFamily="34" charset="0"/>
              </a:rPr>
              <a:t>Si tienes previsto continuar tus estudios en otra titulación (por ej. Master) o presentarte a oposiciones o convocatorias (exámenes MIR, FIR) en las que necesitas aportar tu finalización de estudios, ten en cuenta que la incorporación de las notas puede demorarse  porque la universidad no envíe los certificados de notas.</a:t>
            </a:r>
          </a:p>
        </p:txBody>
      </p:sp>
    </p:spTree>
    <p:extLst>
      <p:ext uri="{BB962C8B-B14F-4D97-AF65-F5344CB8AC3E}">
        <p14:creationId xmlns:p14="http://schemas.microsoft.com/office/powerpoint/2010/main" val="324091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7414" name="Text Box 3"/>
          <p:cNvSpPr txBox="1">
            <a:spLocks noChangeArrowheads="1"/>
          </p:cNvSpPr>
          <p:nvPr/>
        </p:nvSpPr>
        <p:spPr bwMode="auto">
          <a:xfrm>
            <a:off x="2528888" y="692696"/>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sz="1600" b="1" dirty="0">
                <a:solidFill>
                  <a:srgbClr val="CC3300"/>
                </a:solidFill>
                <a:latin typeface="Tahoma" pitchFamily="34" charset="0"/>
              </a:rPr>
              <a:t>TRANSCRIPT OF RECORDS</a:t>
            </a:r>
          </a:p>
        </p:txBody>
      </p:sp>
      <p:pic>
        <p:nvPicPr>
          <p:cNvPr id="3" name="Imagen 2"/>
          <p:cNvPicPr>
            <a:picLocks noChangeAspect="1"/>
          </p:cNvPicPr>
          <p:nvPr/>
        </p:nvPicPr>
        <p:blipFill>
          <a:blip r:embed="rId3"/>
          <a:stretch>
            <a:fillRect/>
          </a:stretch>
        </p:blipFill>
        <p:spPr>
          <a:xfrm>
            <a:off x="2234182" y="1124744"/>
            <a:ext cx="3994002" cy="5652000"/>
          </a:xfrm>
          <a:prstGeom prst="rect">
            <a:avLst/>
          </a:prstGeom>
          <a:ln>
            <a:solidFill>
              <a:schemeClr val="tx1"/>
            </a:solidFill>
          </a:ln>
        </p:spPr>
      </p:pic>
    </p:spTree>
    <p:extLst>
      <p:ext uri="{BB962C8B-B14F-4D97-AF65-F5344CB8AC3E}">
        <p14:creationId xmlns:p14="http://schemas.microsoft.com/office/powerpoint/2010/main" val="1753355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7414" name="Text Box 3"/>
          <p:cNvSpPr txBox="1">
            <a:spLocks noChangeArrowheads="1"/>
          </p:cNvSpPr>
          <p:nvPr/>
        </p:nvSpPr>
        <p:spPr bwMode="auto">
          <a:xfrm>
            <a:off x="251520" y="734447"/>
            <a:ext cx="864096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800" b="1" dirty="0">
                <a:solidFill>
                  <a:srgbClr val="FF0000"/>
                </a:solidFill>
                <a:latin typeface="Verdana" pitchFamily="34" charset="0"/>
              </a:rPr>
              <a:t>Reconocimiento de notas</a:t>
            </a:r>
          </a:p>
          <a:p>
            <a:pPr algn="just" eaLnBrk="1" hangingPunct="1">
              <a:spcBef>
                <a:spcPct val="50000"/>
              </a:spcBef>
            </a:pPr>
            <a:r>
              <a:rPr lang="es-ES" altLang="es-ES" sz="1600" dirty="0">
                <a:latin typeface="Verdana" pitchFamily="34" charset="0"/>
              </a:rPr>
              <a:t>Según las escalas de calificaciones de estudios extranjeros y sus equivalencias al sistema de calificaciones del sistema universitario español.</a:t>
            </a:r>
          </a:p>
        </p:txBody>
      </p:sp>
      <p:pic>
        <p:nvPicPr>
          <p:cNvPr id="2" name="Imagen 1"/>
          <p:cNvPicPr>
            <a:picLocks noChangeAspect="1"/>
          </p:cNvPicPr>
          <p:nvPr/>
        </p:nvPicPr>
        <p:blipFill rotWithShape="1">
          <a:blip r:embed="rId3"/>
          <a:srcRect t="3759" r="41731" b="26310"/>
          <a:stretch/>
        </p:blipFill>
        <p:spPr>
          <a:xfrm>
            <a:off x="899592" y="1838205"/>
            <a:ext cx="7056784" cy="4816238"/>
          </a:xfrm>
          <a:prstGeom prst="rect">
            <a:avLst/>
          </a:prstGeom>
        </p:spPr>
      </p:pic>
      <p:sp>
        <p:nvSpPr>
          <p:cNvPr id="4" name="Elipse 3"/>
          <p:cNvSpPr/>
          <p:nvPr/>
        </p:nvSpPr>
        <p:spPr>
          <a:xfrm>
            <a:off x="1763688" y="4581128"/>
            <a:ext cx="115212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3585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7414" name="Text Box 3"/>
          <p:cNvSpPr txBox="1">
            <a:spLocks noChangeArrowheads="1"/>
          </p:cNvSpPr>
          <p:nvPr/>
        </p:nvSpPr>
        <p:spPr bwMode="auto">
          <a:xfrm>
            <a:off x="251520" y="734447"/>
            <a:ext cx="864096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800" b="1" dirty="0">
                <a:solidFill>
                  <a:srgbClr val="FF0000"/>
                </a:solidFill>
                <a:latin typeface="Verdana" pitchFamily="34" charset="0"/>
              </a:rPr>
              <a:t>Reconocimiento de notas</a:t>
            </a:r>
          </a:p>
          <a:p>
            <a:pPr algn="just" eaLnBrk="1" hangingPunct="1">
              <a:spcBef>
                <a:spcPct val="50000"/>
              </a:spcBef>
            </a:pPr>
            <a:r>
              <a:rPr lang="es-ES" altLang="es-ES" sz="1600" dirty="0">
                <a:latin typeface="Verdana" pitchFamily="34" charset="0"/>
              </a:rPr>
              <a:t>Según las escalas de calificaciones de estudios extranjeros y sus equivalencias al sistema de calificaciones del sistema universitario español.</a:t>
            </a:r>
          </a:p>
        </p:txBody>
      </p:sp>
      <p:pic>
        <p:nvPicPr>
          <p:cNvPr id="3" name="Imagen 2"/>
          <p:cNvPicPr>
            <a:picLocks noChangeAspect="1"/>
          </p:cNvPicPr>
          <p:nvPr/>
        </p:nvPicPr>
        <p:blipFill rotWithShape="1">
          <a:blip r:embed="rId3"/>
          <a:srcRect l="35431" t="12201" r="7082" b="28300"/>
          <a:stretch/>
        </p:blipFill>
        <p:spPr>
          <a:xfrm>
            <a:off x="482755" y="1793992"/>
            <a:ext cx="8409725" cy="4896073"/>
          </a:xfrm>
          <a:prstGeom prst="rect">
            <a:avLst/>
          </a:prstGeom>
        </p:spPr>
      </p:pic>
    </p:spTree>
    <p:extLst>
      <p:ext uri="{BB962C8B-B14F-4D97-AF65-F5344CB8AC3E}">
        <p14:creationId xmlns:p14="http://schemas.microsoft.com/office/powerpoint/2010/main" val="413380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7414" name="Text Box 3"/>
          <p:cNvSpPr txBox="1">
            <a:spLocks noChangeArrowheads="1"/>
          </p:cNvSpPr>
          <p:nvPr/>
        </p:nvSpPr>
        <p:spPr bwMode="auto">
          <a:xfrm>
            <a:off x="251520" y="734447"/>
            <a:ext cx="86409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800" b="1" dirty="0">
                <a:solidFill>
                  <a:srgbClr val="FF0000"/>
                </a:solidFill>
                <a:latin typeface="Verdana" pitchFamily="34" charset="0"/>
              </a:rPr>
              <a:t>Reconocimiento de notas</a:t>
            </a:r>
          </a:p>
        </p:txBody>
      </p:sp>
      <p:pic>
        <p:nvPicPr>
          <p:cNvPr id="5" name="Imagen 4"/>
          <p:cNvPicPr>
            <a:picLocks noChangeAspect="1"/>
          </p:cNvPicPr>
          <p:nvPr/>
        </p:nvPicPr>
        <p:blipFill rotWithShape="1">
          <a:blip r:embed="rId3"/>
          <a:srcRect t="2365" b="2384"/>
          <a:stretch/>
        </p:blipFill>
        <p:spPr>
          <a:xfrm>
            <a:off x="2195736" y="1052736"/>
            <a:ext cx="5330476" cy="5760640"/>
          </a:xfrm>
          <a:prstGeom prst="rect">
            <a:avLst/>
          </a:prstGeom>
        </p:spPr>
      </p:pic>
    </p:spTree>
    <p:extLst>
      <p:ext uri="{BB962C8B-B14F-4D97-AF65-F5344CB8AC3E}">
        <p14:creationId xmlns:p14="http://schemas.microsoft.com/office/powerpoint/2010/main" val="28234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0724" name="Text Box 9"/>
          <p:cNvSpPr txBox="1">
            <a:spLocks noChangeArrowheads="1"/>
          </p:cNvSpPr>
          <p:nvPr/>
        </p:nvSpPr>
        <p:spPr bwMode="auto">
          <a:xfrm>
            <a:off x="179388" y="981075"/>
            <a:ext cx="8208962" cy="537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50000"/>
              </a:lnSpc>
              <a:spcBef>
                <a:spcPct val="50000"/>
              </a:spcBef>
            </a:pPr>
            <a:r>
              <a:rPr lang="es-ES" altLang="es-ES" sz="2000" b="1" dirty="0">
                <a:solidFill>
                  <a:srgbClr val="CC3300"/>
                </a:solidFill>
                <a:latin typeface="Verdana" pitchFamily="34" charset="0"/>
              </a:rPr>
              <a:t>Coordinadores de Centros</a:t>
            </a:r>
            <a:r>
              <a:rPr lang="es-ES" altLang="es-ES" sz="2000" dirty="0">
                <a:solidFill>
                  <a:srgbClr val="000099"/>
                </a:solidFill>
                <a:latin typeface="Verdana" pitchFamily="34" charset="0"/>
              </a:rPr>
              <a:t> </a:t>
            </a:r>
          </a:p>
          <a:p>
            <a:pPr marL="285750" indent="-285750" algn="just" eaLnBrk="1" hangingPunct="1">
              <a:lnSpc>
                <a:spcPct val="150000"/>
              </a:lnSpc>
              <a:spcBef>
                <a:spcPct val="50000"/>
              </a:spcBef>
              <a:buFontTx/>
              <a:buChar char="-"/>
            </a:pPr>
            <a:r>
              <a:rPr lang="es-ES" altLang="es-ES" sz="1400" b="1" dirty="0">
                <a:latin typeface="Verdana" pitchFamily="34" charset="0"/>
              </a:rPr>
              <a:t>Facultad de Bellas Artes:</a:t>
            </a:r>
            <a:r>
              <a:rPr lang="es-ES" altLang="es-ES" sz="1400" dirty="0">
                <a:latin typeface="Verdana" pitchFamily="34" charset="0"/>
              </a:rPr>
              <a:t> </a:t>
            </a:r>
            <a:r>
              <a:rPr lang="es-ES" altLang="es-ES" sz="1200" dirty="0">
                <a:latin typeface="Verdana" pitchFamily="34" charset="0"/>
              </a:rPr>
              <a:t>Prof. Elia Torrecilla Patiño</a:t>
            </a:r>
          </a:p>
          <a:p>
            <a:pPr marL="285750" indent="-285750" algn="just" eaLnBrk="1" hangingPunct="1">
              <a:lnSpc>
                <a:spcPct val="150000"/>
              </a:lnSpc>
              <a:spcBef>
                <a:spcPct val="50000"/>
              </a:spcBef>
              <a:buFontTx/>
              <a:buChar char="-"/>
            </a:pPr>
            <a:r>
              <a:rPr lang="es-ES" altLang="es-ES" sz="1400" b="1" dirty="0">
                <a:latin typeface="Verdana" pitchFamily="34" charset="0"/>
              </a:rPr>
              <a:t>Facultad de Medicina:</a:t>
            </a:r>
          </a:p>
          <a:p>
            <a:pPr lvl="1" algn="just" eaLnBrk="1" hangingPunct="1">
              <a:lnSpc>
                <a:spcPct val="150000"/>
              </a:lnSpc>
              <a:spcBef>
                <a:spcPct val="50000"/>
              </a:spcBef>
            </a:pPr>
            <a:r>
              <a:rPr lang="es-ES" altLang="es-ES" sz="1400" dirty="0">
                <a:latin typeface="Verdana" pitchFamily="34" charset="0"/>
              </a:rPr>
              <a:t>- </a:t>
            </a:r>
            <a:r>
              <a:rPr lang="es-ES" altLang="es-ES" sz="1200" dirty="0">
                <a:latin typeface="Verdana" pitchFamily="34" charset="0"/>
              </a:rPr>
              <a:t>Prof. Diego Echevarría Aza (Grado en Medicina).</a:t>
            </a:r>
          </a:p>
          <a:p>
            <a:pPr lvl="1" algn="just" eaLnBrk="1" hangingPunct="1">
              <a:lnSpc>
                <a:spcPct val="150000"/>
              </a:lnSpc>
              <a:spcBef>
                <a:spcPct val="50000"/>
              </a:spcBef>
              <a:buFontTx/>
              <a:buChar char="-"/>
            </a:pPr>
            <a:r>
              <a:rPr lang="es-ES" altLang="es-ES" sz="1200" dirty="0">
                <a:latin typeface="Verdana" pitchFamily="34" charset="0"/>
              </a:rPr>
              <a:t> Prof. Cristina Espinosa </a:t>
            </a:r>
            <a:r>
              <a:rPr lang="es-ES" altLang="es-ES" sz="1200" dirty="0" err="1">
                <a:latin typeface="Verdana" pitchFamily="34" charset="0"/>
              </a:rPr>
              <a:t>Sempere</a:t>
            </a:r>
            <a:r>
              <a:rPr lang="es-ES" altLang="es-ES" sz="1200" dirty="0">
                <a:latin typeface="Verdana" pitchFamily="34" charset="0"/>
              </a:rPr>
              <a:t> (Grado en Terapia Ocupacional).</a:t>
            </a:r>
          </a:p>
          <a:p>
            <a:pPr lvl="1" algn="just" eaLnBrk="1" hangingPunct="1">
              <a:lnSpc>
                <a:spcPct val="150000"/>
              </a:lnSpc>
              <a:spcBef>
                <a:spcPct val="50000"/>
              </a:spcBef>
              <a:buFontTx/>
              <a:buChar char="-"/>
            </a:pPr>
            <a:r>
              <a:rPr lang="es-ES" altLang="es-ES" sz="1200" dirty="0">
                <a:latin typeface="Verdana" pitchFamily="34" charset="0"/>
              </a:rPr>
              <a:t> Prof. Carlos Lozano Quijada (Grado en Fisioterapia).</a:t>
            </a:r>
          </a:p>
          <a:p>
            <a:pPr lvl="1" algn="just" eaLnBrk="1" hangingPunct="1">
              <a:lnSpc>
                <a:spcPct val="150000"/>
              </a:lnSpc>
              <a:spcBef>
                <a:spcPct val="50000"/>
              </a:spcBef>
              <a:buFontTx/>
              <a:buChar char="-"/>
            </a:pPr>
            <a:r>
              <a:rPr lang="es-ES" altLang="es-ES" sz="1200" dirty="0">
                <a:latin typeface="Verdana" pitchFamily="34" charset="0"/>
              </a:rPr>
              <a:t> Prof. Roberto Pascual Gutiérrez (Grado en Podología).</a:t>
            </a:r>
            <a:endParaRPr lang="es-ES" altLang="es-ES" sz="1400" dirty="0">
              <a:latin typeface="Verdana" pitchFamily="34" charset="0"/>
            </a:endParaRPr>
          </a:p>
          <a:p>
            <a:pPr algn="just" eaLnBrk="1" hangingPunct="1">
              <a:lnSpc>
                <a:spcPct val="150000"/>
              </a:lnSpc>
              <a:spcBef>
                <a:spcPct val="50000"/>
              </a:spcBef>
              <a:spcAft>
                <a:spcPts val="600"/>
              </a:spcAft>
              <a:buFontTx/>
              <a:buChar char="-"/>
            </a:pPr>
            <a:r>
              <a:rPr lang="es-ES" altLang="es-ES" sz="1400" b="1" dirty="0">
                <a:latin typeface="Verdana" pitchFamily="34" charset="0"/>
              </a:rPr>
              <a:t> Facultad de Farmacia:</a:t>
            </a:r>
            <a:r>
              <a:rPr lang="es-ES" altLang="es-ES" sz="1400" dirty="0">
                <a:latin typeface="Verdana" pitchFamily="34" charset="0"/>
              </a:rPr>
              <a:t> </a:t>
            </a:r>
            <a:r>
              <a:rPr lang="es-ES" altLang="es-ES" sz="1200" dirty="0">
                <a:latin typeface="Verdana" pitchFamily="34" charset="0"/>
              </a:rPr>
              <a:t>Prof. Juan Antonio Reig Macia.</a:t>
            </a:r>
          </a:p>
          <a:p>
            <a:pPr algn="just" eaLnBrk="1" hangingPunct="1">
              <a:lnSpc>
                <a:spcPct val="150000"/>
              </a:lnSpc>
            </a:pPr>
            <a:r>
              <a:rPr lang="es-ES" altLang="es-ES" sz="1400" b="1" dirty="0">
                <a:latin typeface="Verdana" pitchFamily="34" charset="0"/>
              </a:rPr>
              <a:t>- Facultad de CC. Sociosanitarias:</a:t>
            </a:r>
          </a:p>
          <a:p>
            <a:pPr lvl="1" algn="just" eaLnBrk="1" hangingPunct="1">
              <a:lnSpc>
                <a:spcPct val="150000"/>
              </a:lnSpc>
              <a:spcBef>
                <a:spcPct val="50000"/>
              </a:spcBef>
              <a:buFontTx/>
              <a:buChar char="-"/>
            </a:pPr>
            <a:r>
              <a:rPr lang="es-ES" altLang="es-ES" sz="1200" dirty="0">
                <a:latin typeface="Verdana" pitchFamily="34" charset="0"/>
              </a:rPr>
              <a:t> Prof. Eva María león Zarceño (Grado en Psicología)</a:t>
            </a:r>
          </a:p>
          <a:p>
            <a:pPr lvl="1" algn="just" eaLnBrk="1" hangingPunct="1">
              <a:lnSpc>
                <a:spcPct val="150000"/>
              </a:lnSpc>
              <a:spcBef>
                <a:spcPct val="50000"/>
              </a:spcBef>
              <a:spcAft>
                <a:spcPts val="600"/>
              </a:spcAft>
              <a:buFontTx/>
              <a:buChar char="-"/>
            </a:pPr>
            <a:r>
              <a:rPr lang="es-ES" altLang="es-ES" sz="1200" dirty="0">
                <a:latin typeface="Verdana" pitchFamily="34" charset="0"/>
              </a:rPr>
              <a:t> Prof. Alba Roldán Romero (Grado en Ciencias de la Actividad Física y del Deporte).</a:t>
            </a:r>
          </a:p>
          <a:p>
            <a:pPr marL="0" lvl="1" algn="just" eaLnBrk="1" hangingPunct="1">
              <a:lnSpc>
                <a:spcPct val="150000"/>
              </a:lnSpc>
            </a:pPr>
            <a:r>
              <a:rPr lang="es-ES" altLang="es-ES" sz="1400" b="1" dirty="0">
                <a:latin typeface="Verdana" pitchFamily="34" charset="0"/>
              </a:rPr>
              <a:t>- Escuela Politécnica Superior de Elche:</a:t>
            </a:r>
            <a:r>
              <a:rPr lang="es-ES" altLang="es-ES" sz="1400" dirty="0">
                <a:latin typeface="Verdana" pitchFamily="34" charset="0"/>
              </a:rPr>
              <a:t> </a:t>
            </a:r>
            <a:r>
              <a:rPr lang="es-ES" altLang="es-ES" sz="1200" dirty="0">
                <a:latin typeface="Verdana" pitchFamily="34" charset="0"/>
              </a:rPr>
              <a:t> Prof. Maria Ángeles Bustamante Muñoz.</a:t>
            </a:r>
            <a:endParaRPr lang="es-ES" altLang="es-ES" sz="1400" dirty="0">
              <a:latin typeface="Verdana" pitchFamily="34" charset="0"/>
            </a:endParaRPr>
          </a:p>
          <a:p>
            <a:pPr algn="just" eaLnBrk="1" hangingPunct="1">
              <a:lnSpc>
                <a:spcPct val="150000"/>
              </a:lnSpc>
              <a:spcBef>
                <a:spcPct val="50000"/>
              </a:spcBef>
              <a:buFontTx/>
              <a:buChar char="-"/>
            </a:pPr>
            <a:r>
              <a:rPr lang="es-ES" altLang="es-ES" sz="1400" b="1" dirty="0">
                <a:latin typeface="Verdana" pitchFamily="34" charset="0"/>
              </a:rPr>
              <a:t> Facultad de CC. Experimentales: </a:t>
            </a:r>
            <a:r>
              <a:rPr lang="es-ES" altLang="es-ES" sz="1200" dirty="0">
                <a:latin typeface="Verdana" pitchFamily="34" charset="0"/>
              </a:rPr>
              <a:t>Prof. Victor Manuel Quesada Pérez.</a:t>
            </a:r>
            <a:endParaRPr lang="es-ES" altLang="es-ES" sz="1400" dirty="0">
              <a:latin typeface="Verdana" pitchFamily="34" charset="0"/>
            </a:endParaRPr>
          </a:p>
        </p:txBody>
      </p:sp>
    </p:spTree>
    <p:extLst>
      <p:ext uri="{BB962C8B-B14F-4D97-AF65-F5344CB8AC3E}">
        <p14:creationId xmlns:p14="http://schemas.microsoft.com/office/powerpoint/2010/main" val="954003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1748" name="Text Box 9"/>
          <p:cNvSpPr txBox="1">
            <a:spLocks noChangeArrowheads="1"/>
          </p:cNvSpPr>
          <p:nvPr/>
        </p:nvSpPr>
        <p:spPr bwMode="auto">
          <a:xfrm>
            <a:off x="179388" y="620688"/>
            <a:ext cx="8785225"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600"/>
              </a:spcBef>
              <a:spcAft>
                <a:spcPts val="600"/>
              </a:spcAft>
            </a:pPr>
            <a:r>
              <a:rPr lang="es-ES" altLang="es-ES" sz="2000" b="1" dirty="0">
                <a:solidFill>
                  <a:srgbClr val="CC3300"/>
                </a:solidFill>
                <a:latin typeface="Verdana" pitchFamily="34" charset="0"/>
              </a:rPr>
              <a:t>Coordinadores de Centros</a:t>
            </a:r>
            <a:r>
              <a:rPr lang="es-ES" altLang="es-ES" sz="2000" dirty="0">
                <a:solidFill>
                  <a:srgbClr val="000099"/>
                </a:solidFill>
                <a:latin typeface="Verdana" pitchFamily="34" charset="0"/>
              </a:rPr>
              <a:t> </a:t>
            </a:r>
          </a:p>
          <a:p>
            <a:pPr algn="just" eaLnBrk="1" hangingPunct="1">
              <a:spcBef>
                <a:spcPts val="600"/>
              </a:spcBef>
              <a:spcAft>
                <a:spcPts val="600"/>
              </a:spcAft>
              <a:buFontTx/>
              <a:buChar char="-"/>
            </a:pPr>
            <a:r>
              <a:rPr lang="es-ES" altLang="es-ES" sz="1400" dirty="0">
                <a:latin typeface="Verdana" pitchFamily="34" charset="0"/>
              </a:rPr>
              <a:t> </a:t>
            </a:r>
            <a:r>
              <a:rPr lang="es-ES" altLang="es-ES" sz="1400" b="1" dirty="0">
                <a:latin typeface="Verdana" pitchFamily="34" charset="0"/>
              </a:rPr>
              <a:t>Facultad de CC. SS. y Jurídicas de Elche:</a:t>
            </a:r>
            <a:r>
              <a:rPr lang="es-ES" altLang="es-ES" sz="1400" dirty="0">
                <a:latin typeface="Verdana" pitchFamily="34" charset="0"/>
              </a:rPr>
              <a:t> </a:t>
            </a:r>
            <a:r>
              <a:rPr lang="es-ES" altLang="es-ES" sz="1200" dirty="0">
                <a:latin typeface="Verdana" pitchFamily="34" charset="0"/>
              </a:rPr>
              <a:t>Prof. Rafael Carlos </a:t>
            </a:r>
            <a:r>
              <a:rPr lang="es-ES" altLang="es-ES" sz="1200" dirty="0" err="1">
                <a:latin typeface="Verdana" pitchFamily="34" charset="0"/>
              </a:rPr>
              <a:t>Domenech</a:t>
            </a:r>
            <a:r>
              <a:rPr lang="es-ES" altLang="es-ES" sz="1200" dirty="0">
                <a:latin typeface="Verdana" pitchFamily="34" charset="0"/>
              </a:rPr>
              <a:t> Sánchez.</a:t>
            </a:r>
            <a:endParaRPr lang="es-ES" altLang="es-ES" sz="1400" dirty="0">
              <a:latin typeface="Verdana" pitchFamily="34" charset="0"/>
            </a:endParaRPr>
          </a:p>
          <a:p>
            <a:pPr lvl="1" algn="just" eaLnBrk="1" hangingPunct="1">
              <a:spcBef>
                <a:spcPts val="600"/>
              </a:spcBef>
              <a:spcAft>
                <a:spcPts val="600"/>
              </a:spcAft>
              <a:buFontTx/>
              <a:buChar char="-"/>
            </a:pPr>
            <a:r>
              <a:rPr lang="es-ES" altLang="es-ES" sz="1200" dirty="0">
                <a:latin typeface="Verdana" pitchFamily="34" charset="0"/>
              </a:rPr>
              <a:t> Prof. José Luis Sainz-Pardo </a:t>
            </a:r>
            <a:r>
              <a:rPr lang="es-ES" altLang="es-ES" sz="1200" dirty="0" err="1">
                <a:latin typeface="Verdana" pitchFamily="34" charset="0"/>
              </a:rPr>
              <a:t>Auñón</a:t>
            </a:r>
            <a:r>
              <a:rPr lang="es-ES" altLang="es-ES" sz="1200" dirty="0">
                <a:latin typeface="Verdana" pitchFamily="34" charset="0"/>
              </a:rPr>
              <a:t> (Grado en Estadística Empresarial).</a:t>
            </a:r>
          </a:p>
          <a:p>
            <a:pPr lvl="1" algn="just" eaLnBrk="1" hangingPunct="1">
              <a:spcBef>
                <a:spcPts val="600"/>
              </a:spcBef>
              <a:spcAft>
                <a:spcPts val="600"/>
              </a:spcAft>
              <a:buFontTx/>
              <a:buChar char="-"/>
            </a:pPr>
            <a:r>
              <a:rPr lang="es-ES" altLang="es-ES" sz="1200" dirty="0">
                <a:latin typeface="Verdana" pitchFamily="34" charset="0"/>
              </a:rPr>
              <a:t> Prof. José Antonio García Martínez (Grado en ADE).</a:t>
            </a:r>
          </a:p>
          <a:p>
            <a:pPr lvl="1" algn="just" eaLnBrk="1" hangingPunct="1">
              <a:spcBef>
                <a:spcPts val="600"/>
              </a:spcBef>
              <a:spcAft>
                <a:spcPts val="600"/>
              </a:spcAft>
              <a:buFontTx/>
              <a:buChar char="-"/>
            </a:pPr>
            <a:r>
              <a:rPr lang="es-ES" altLang="es-ES" sz="1200" dirty="0">
                <a:latin typeface="Verdana" pitchFamily="34" charset="0"/>
              </a:rPr>
              <a:t> Prof. Purificación Cremades García (Grado en RRLL y RRHH).</a:t>
            </a:r>
          </a:p>
          <a:p>
            <a:pPr lvl="1" algn="just" eaLnBrk="1" hangingPunct="1">
              <a:spcBef>
                <a:spcPts val="600"/>
              </a:spcBef>
              <a:spcAft>
                <a:spcPts val="600"/>
              </a:spcAft>
              <a:buFontTx/>
              <a:buChar char="-"/>
            </a:pPr>
            <a:r>
              <a:rPr lang="es-ES" altLang="es-ES" sz="1200" dirty="0">
                <a:latin typeface="Verdana" pitchFamily="34" charset="0"/>
              </a:rPr>
              <a:t> Prof. Alfonso Ortega Gimenez (Grado en Derecho).</a:t>
            </a:r>
          </a:p>
          <a:p>
            <a:pPr lvl="1" algn="just" eaLnBrk="1" hangingPunct="1">
              <a:spcBef>
                <a:spcPts val="600"/>
              </a:spcBef>
              <a:spcAft>
                <a:spcPts val="600"/>
              </a:spcAft>
              <a:buFontTx/>
              <a:buChar char="-"/>
            </a:pPr>
            <a:r>
              <a:rPr lang="es-ES" altLang="es-ES" sz="1200" dirty="0">
                <a:latin typeface="Verdana" pitchFamily="34" charset="0"/>
              </a:rPr>
              <a:t> Prof. Félix Arias Robles (Grado en Periodismo).</a:t>
            </a:r>
          </a:p>
          <a:p>
            <a:pPr lvl="1" algn="just" eaLnBrk="1" hangingPunct="1">
              <a:spcBef>
                <a:spcPts val="600"/>
              </a:spcBef>
              <a:spcAft>
                <a:spcPts val="600"/>
              </a:spcAft>
              <a:buFontTx/>
              <a:buChar char="-"/>
            </a:pPr>
            <a:r>
              <a:rPr lang="es-ES" altLang="es-ES" sz="1200" dirty="0">
                <a:latin typeface="Verdana" pitchFamily="34" charset="0"/>
              </a:rPr>
              <a:t> Prof. Francisco Julián Martínez Cano (Grado en Comunicación Audiovisual).</a:t>
            </a:r>
          </a:p>
          <a:p>
            <a:pPr lvl="1" algn="just" eaLnBrk="1" hangingPunct="1">
              <a:spcBef>
                <a:spcPts val="600"/>
              </a:spcBef>
              <a:spcAft>
                <a:spcPts val="600"/>
              </a:spcAft>
              <a:buFontTx/>
              <a:buChar char="-"/>
            </a:pPr>
            <a:r>
              <a:rPr lang="es-ES" altLang="es-ES" sz="1200" dirty="0">
                <a:latin typeface="Verdana" pitchFamily="34" charset="0"/>
              </a:rPr>
              <a:t> Prof. Vicente Javier Pérez Valero (Doble Grado en Comunicación Audiovisual y Periodismo).</a:t>
            </a:r>
          </a:p>
          <a:p>
            <a:pPr lvl="1" algn="just" eaLnBrk="1" hangingPunct="1">
              <a:spcBef>
                <a:spcPts val="600"/>
              </a:spcBef>
              <a:spcAft>
                <a:spcPts val="600"/>
              </a:spcAft>
              <a:buFontTx/>
              <a:buChar char="-"/>
            </a:pPr>
            <a:r>
              <a:rPr lang="es-ES" altLang="es-ES" sz="1200" dirty="0">
                <a:latin typeface="Verdana" pitchFamily="34" charset="0"/>
              </a:rPr>
              <a:t> Prof. Carmen Ortiz del Valle (Doble Grado en DADE)</a:t>
            </a:r>
          </a:p>
          <a:p>
            <a:pPr lvl="1" algn="just" eaLnBrk="1" hangingPunct="1">
              <a:spcBef>
                <a:spcPts val="600"/>
              </a:spcBef>
              <a:spcAft>
                <a:spcPts val="600"/>
              </a:spcAft>
              <a:buFontTx/>
              <a:buChar char="-"/>
            </a:pPr>
            <a:r>
              <a:rPr lang="es-ES" altLang="es-ES" sz="1200" dirty="0">
                <a:latin typeface="Verdana" pitchFamily="34" charset="0"/>
              </a:rPr>
              <a:t> Prof. Cristina López Sánchez (Grado en Derecho semipresencial)</a:t>
            </a:r>
          </a:p>
          <a:p>
            <a:pPr marL="285750" indent="-285750" algn="just" eaLnBrk="1" hangingPunct="1">
              <a:spcBef>
                <a:spcPts val="600"/>
              </a:spcBef>
              <a:spcAft>
                <a:spcPts val="600"/>
              </a:spcAft>
              <a:buFontTx/>
              <a:buChar char="-"/>
            </a:pPr>
            <a:r>
              <a:rPr lang="es-ES" altLang="es-ES" sz="1400" b="1" dirty="0">
                <a:latin typeface="Verdana" pitchFamily="34" charset="0"/>
              </a:rPr>
              <a:t>Facultad de CC. SS. y Jurídicas de Orihuela:</a:t>
            </a:r>
            <a:r>
              <a:rPr lang="es-ES" altLang="es-ES" sz="1400" dirty="0">
                <a:latin typeface="Verdana" pitchFamily="34" charset="0"/>
              </a:rPr>
              <a:t> </a:t>
            </a:r>
          </a:p>
          <a:p>
            <a:pPr marL="628650" lvl="1" indent="-171450" algn="just" eaLnBrk="1" hangingPunct="1">
              <a:spcBef>
                <a:spcPts val="600"/>
              </a:spcBef>
              <a:spcAft>
                <a:spcPts val="600"/>
              </a:spcAft>
              <a:buFontTx/>
              <a:buChar char="-"/>
            </a:pPr>
            <a:r>
              <a:rPr lang="es-ES" altLang="es-ES" sz="1200" dirty="0">
                <a:latin typeface="Verdana" pitchFamily="34" charset="0"/>
              </a:rPr>
              <a:t>Prof. Carmen Hidalgo Alcázar (Grado en Administración y Empresas)</a:t>
            </a:r>
          </a:p>
          <a:p>
            <a:pPr marL="628650" lvl="1" indent="-171450" algn="just" eaLnBrk="1" hangingPunct="1">
              <a:spcBef>
                <a:spcPts val="600"/>
              </a:spcBef>
              <a:spcAft>
                <a:spcPts val="600"/>
              </a:spcAft>
              <a:buFontTx/>
              <a:buChar char="-"/>
            </a:pPr>
            <a:r>
              <a:rPr lang="es-ES" altLang="es-ES" sz="1200" dirty="0">
                <a:latin typeface="Verdana" pitchFamily="34" charset="0"/>
              </a:rPr>
              <a:t>Irene Belmonte Martín (Grado en Ciencias Políticas y Gestión Pública)</a:t>
            </a:r>
            <a:endParaRPr lang="es-ES" altLang="es-ES" sz="1400" dirty="0">
              <a:latin typeface="Verdana" pitchFamily="34" charset="0"/>
            </a:endParaRPr>
          </a:p>
          <a:p>
            <a:pPr algn="just" eaLnBrk="1" hangingPunct="1">
              <a:spcBef>
                <a:spcPts val="600"/>
              </a:spcBef>
              <a:spcAft>
                <a:spcPts val="600"/>
              </a:spcAft>
              <a:buFontTx/>
              <a:buChar char="-"/>
            </a:pPr>
            <a:r>
              <a:rPr lang="es-ES" altLang="es-ES" sz="1400" b="1" dirty="0">
                <a:latin typeface="Verdana" pitchFamily="34" charset="0"/>
              </a:rPr>
              <a:t> Escuela Politécnica Superior de Orihuela:</a:t>
            </a:r>
            <a:r>
              <a:rPr lang="es-ES" altLang="es-ES" sz="1400" dirty="0">
                <a:latin typeface="Verdana" pitchFamily="34" charset="0"/>
              </a:rPr>
              <a:t> </a:t>
            </a:r>
          </a:p>
          <a:p>
            <a:pPr lvl="1" algn="just" eaLnBrk="1" hangingPunct="1">
              <a:spcBef>
                <a:spcPts val="600"/>
              </a:spcBef>
              <a:spcAft>
                <a:spcPts val="600"/>
              </a:spcAft>
              <a:buFontTx/>
              <a:buChar char="-"/>
            </a:pPr>
            <a:r>
              <a:rPr lang="es-ES" altLang="es-ES" sz="1200" dirty="0">
                <a:latin typeface="Verdana" pitchFamily="34" charset="0"/>
              </a:rPr>
              <a:t> Prof. María de la Luz García Pardo (Grado en Ingeniería Agroalimentaria y Agroambiental)</a:t>
            </a:r>
          </a:p>
          <a:p>
            <a:pPr lvl="1" algn="just" eaLnBrk="1" hangingPunct="1">
              <a:spcBef>
                <a:spcPts val="600"/>
              </a:spcBef>
              <a:spcAft>
                <a:spcPts val="600"/>
              </a:spcAft>
              <a:buFontTx/>
              <a:buChar char="-"/>
            </a:pPr>
            <a:r>
              <a:rPr lang="es-ES" altLang="es-ES" sz="1200" dirty="0">
                <a:latin typeface="Verdana" pitchFamily="34" charset="0"/>
              </a:rPr>
              <a:t> Prof. Salvador Castillo García (Grado en Ciencia y Tecnología de los Alimentos)</a:t>
            </a:r>
          </a:p>
          <a:p>
            <a:pPr lvl="1" algn="just" eaLnBrk="1" hangingPunct="1">
              <a:spcBef>
                <a:spcPts val="600"/>
              </a:spcBef>
              <a:spcAft>
                <a:spcPts val="600"/>
              </a:spcAft>
              <a:buFontTx/>
              <a:buChar char="-"/>
            </a:pPr>
            <a:r>
              <a:rPr lang="es-ES" altLang="es-ES" sz="1200" dirty="0">
                <a:latin typeface="Verdana" pitchFamily="34" charset="0"/>
              </a:rPr>
              <a:t> Prof. Santiago García Martínez (Master en Ingeniería Agronómica)</a:t>
            </a:r>
          </a:p>
        </p:txBody>
      </p:sp>
    </p:spTree>
    <p:extLst>
      <p:ext uri="{BB962C8B-B14F-4D97-AF65-F5344CB8AC3E}">
        <p14:creationId xmlns:p14="http://schemas.microsoft.com/office/powerpoint/2010/main" val="41140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220" name="Text Box 2"/>
          <p:cNvSpPr txBox="1">
            <a:spLocks noChangeArrowheads="1"/>
          </p:cNvSpPr>
          <p:nvPr/>
        </p:nvSpPr>
        <p:spPr bwMode="auto">
          <a:xfrm>
            <a:off x="755576" y="3645024"/>
            <a:ext cx="79208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3200" b="1" dirty="0">
                <a:solidFill>
                  <a:srgbClr val="006600"/>
                </a:solidFill>
                <a:latin typeface="Tahoma" pitchFamily="34" charset="0"/>
              </a:rPr>
              <a:t>CHARLA SOBRE LOS DOCUMENTOS ADMINISTRATIVOS ERASMUS QUE TIENES QUE CONOCER</a:t>
            </a:r>
          </a:p>
        </p:txBody>
      </p:sp>
      <p:sp>
        <p:nvSpPr>
          <p:cNvPr id="9221" name="Text Box 7"/>
          <p:cNvSpPr txBox="1">
            <a:spLocks noChangeArrowheads="1"/>
          </p:cNvSpPr>
          <p:nvPr/>
        </p:nvSpPr>
        <p:spPr bwMode="auto">
          <a:xfrm>
            <a:off x="1669246" y="2027763"/>
            <a:ext cx="58785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s-ES" sz="4000" b="1" dirty="0">
                <a:solidFill>
                  <a:srgbClr val="CC3300"/>
                </a:solidFill>
                <a:latin typeface="Tahoma" pitchFamily="34" charset="0"/>
              </a:rPr>
              <a:t>PROGRAMA ERASMUS</a:t>
            </a:r>
          </a:p>
        </p:txBody>
      </p:sp>
    </p:spTree>
    <p:extLst>
      <p:ext uri="{BB962C8B-B14F-4D97-AF65-F5344CB8AC3E}">
        <p14:creationId xmlns:p14="http://schemas.microsoft.com/office/powerpoint/2010/main" val="420628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220" name="Text Box 2"/>
          <p:cNvSpPr txBox="1">
            <a:spLocks noChangeArrowheads="1"/>
          </p:cNvSpPr>
          <p:nvPr/>
        </p:nvSpPr>
        <p:spPr bwMode="auto">
          <a:xfrm>
            <a:off x="323850" y="1124744"/>
            <a:ext cx="741680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sz="1800" b="1" dirty="0">
                <a:solidFill>
                  <a:srgbClr val="006600"/>
                </a:solidFill>
                <a:latin typeface="Tahoma" pitchFamily="34" charset="0"/>
              </a:rPr>
              <a:t>DOCUMENTOS ACADÉMICOS ERASMUS:</a:t>
            </a:r>
          </a:p>
          <a:p>
            <a:pPr eaLnBrk="1" hangingPunct="1">
              <a:spcBef>
                <a:spcPct val="50000"/>
              </a:spcBef>
            </a:pPr>
            <a:r>
              <a:rPr lang="es-ES" altLang="es-ES" sz="1800" dirty="0">
                <a:latin typeface="Tahoma" pitchFamily="34" charset="0"/>
              </a:rPr>
              <a:t>1.- </a:t>
            </a:r>
            <a:r>
              <a:rPr lang="es-ES" altLang="es-ES" sz="1800" dirty="0" err="1">
                <a:latin typeface="Tahoma" pitchFamily="34" charset="0"/>
              </a:rPr>
              <a:t>Learning</a:t>
            </a:r>
            <a:r>
              <a:rPr lang="es-ES" altLang="es-ES" sz="1800" dirty="0">
                <a:latin typeface="Tahoma" pitchFamily="34" charset="0"/>
              </a:rPr>
              <a:t> </a:t>
            </a:r>
            <a:r>
              <a:rPr lang="es-ES" altLang="es-ES" sz="1800" dirty="0" err="1">
                <a:latin typeface="Tahoma" pitchFamily="34" charset="0"/>
              </a:rPr>
              <a:t>Agreement</a:t>
            </a:r>
            <a:r>
              <a:rPr lang="es-ES" altLang="es-ES" sz="1800" dirty="0">
                <a:latin typeface="Tahoma" pitchFamily="34" charset="0"/>
              </a:rPr>
              <a:t>/Acuerdo Académico.</a:t>
            </a:r>
          </a:p>
          <a:p>
            <a:pPr eaLnBrk="1" hangingPunct="1">
              <a:spcBef>
                <a:spcPct val="50000"/>
              </a:spcBef>
            </a:pPr>
            <a:r>
              <a:rPr lang="es-ES" altLang="es-ES" sz="1800" dirty="0">
                <a:latin typeface="Tahoma" pitchFamily="34" charset="0"/>
              </a:rPr>
              <a:t>2.- Modificaciones al </a:t>
            </a:r>
            <a:r>
              <a:rPr lang="es-ES" altLang="es-ES" sz="1800" dirty="0" err="1">
                <a:latin typeface="Tahoma" pitchFamily="34" charset="0"/>
              </a:rPr>
              <a:t>Learning</a:t>
            </a:r>
            <a:r>
              <a:rPr lang="es-ES" altLang="es-ES" sz="1800" dirty="0">
                <a:latin typeface="Tahoma" pitchFamily="34" charset="0"/>
              </a:rPr>
              <a:t> </a:t>
            </a:r>
            <a:r>
              <a:rPr lang="es-ES" altLang="es-ES" sz="1800" dirty="0" err="1">
                <a:latin typeface="Tahoma" pitchFamily="34" charset="0"/>
              </a:rPr>
              <a:t>Agreement</a:t>
            </a:r>
            <a:r>
              <a:rPr lang="es-ES" altLang="es-ES" sz="1800" dirty="0">
                <a:latin typeface="Tahoma" pitchFamily="34" charset="0"/>
              </a:rPr>
              <a:t>/Acuerdo Académico.</a:t>
            </a:r>
          </a:p>
          <a:p>
            <a:pPr eaLnBrk="1" hangingPunct="1">
              <a:spcBef>
                <a:spcPct val="50000"/>
              </a:spcBef>
            </a:pPr>
            <a:r>
              <a:rPr lang="es-ES" altLang="es-ES" sz="1800" dirty="0">
                <a:latin typeface="Tahoma" pitchFamily="34" charset="0"/>
              </a:rPr>
              <a:t>3.- Solicitud de evaluación en la UMH</a:t>
            </a:r>
          </a:p>
          <a:p>
            <a:pPr eaLnBrk="1" hangingPunct="1">
              <a:spcBef>
                <a:spcPct val="50000"/>
              </a:spcBef>
            </a:pPr>
            <a:r>
              <a:rPr lang="es-ES" altLang="es-ES" sz="1800" dirty="0">
                <a:latin typeface="Tahoma" pitchFamily="34" charset="0"/>
              </a:rPr>
              <a:t>4.- </a:t>
            </a:r>
            <a:r>
              <a:rPr lang="es-ES" altLang="es-ES" sz="1800" dirty="0" err="1">
                <a:latin typeface="Tahoma" pitchFamily="34" charset="0"/>
              </a:rPr>
              <a:t>Transcript</a:t>
            </a:r>
            <a:r>
              <a:rPr lang="es-ES" altLang="es-ES" sz="1800" dirty="0">
                <a:latin typeface="Tahoma" pitchFamily="34" charset="0"/>
              </a:rPr>
              <a:t> of records y Reconocimiento de notas</a:t>
            </a:r>
          </a:p>
          <a:p>
            <a:pPr eaLnBrk="1" hangingPunct="1">
              <a:spcBef>
                <a:spcPct val="50000"/>
              </a:spcBef>
            </a:pPr>
            <a:r>
              <a:rPr lang="es-ES" altLang="es-ES" sz="1800" b="1" dirty="0">
                <a:solidFill>
                  <a:srgbClr val="006600"/>
                </a:solidFill>
                <a:latin typeface="Tahoma" pitchFamily="34" charset="0"/>
              </a:rPr>
              <a:t>DOCUMENTOS ADMINISTRATIVOS ERASMUS:</a:t>
            </a:r>
            <a:endParaRPr lang="es-ES" altLang="es-ES" sz="1800" dirty="0">
              <a:latin typeface="Tahoma" pitchFamily="34" charset="0"/>
            </a:endParaRPr>
          </a:p>
          <a:p>
            <a:pPr eaLnBrk="1" hangingPunct="1">
              <a:spcBef>
                <a:spcPct val="50000"/>
              </a:spcBef>
            </a:pPr>
            <a:r>
              <a:rPr lang="es-ES" altLang="es-ES" sz="1800" dirty="0">
                <a:latin typeface="Tahoma" pitchFamily="34" charset="0"/>
              </a:rPr>
              <a:t>5.- </a:t>
            </a:r>
            <a:r>
              <a:rPr lang="es-ES" altLang="es-ES" sz="1800" dirty="0" err="1">
                <a:latin typeface="Tahoma" pitchFamily="34" charset="0"/>
              </a:rPr>
              <a:t>Application</a:t>
            </a:r>
            <a:r>
              <a:rPr lang="es-ES" altLang="es-ES" sz="1800" dirty="0">
                <a:latin typeface="Tahoma" pitchFamily="34" charset="0"/>
              </a:rPr>
              <a:t> </a:t>
            </a:r>
            <a:r>
              <a:rPr lang="es-ES" altLang="es-ES" sz="1800" dirty="0" err="1">
                <a:latin typeface="Tahoma" pitchFamily="34" charset="0"/>
              </a:rPr>
              <a:t>form</a:t>
            </a:r>
            <a:r>
              <a:rPr lang="es-ES" altLang="es-ES" sz="1800" dirty="0">
                <a:latin typeface="Tahoma" pitchFamily="34" charset="0"/>
              </a:rPr>
              <a:t>: modelo de la universidad de destino.</a:t>
            </a:r>
          </a:p>
          <a:p>
            <a:pPr eaLnBrk="1" hangingPunct="1">
              <a:spcBef>
                <a:spcPct val="50000"/>
              </a:spcBef>
            </a:pPr>
            <a:r>
              <a:rPr lang="es-ES" altLang="es-ES" sz="1800" dirty="0">
                <a:latin typeface="Tahoma" pitchFamily="34" charset="0"/>
              </a:rPr>
              <a:t>6.- Certificado de incorporación.</a:t>
            </a:r>
          </a:p>
          <a:p>
            <a:pPr eaLnBrk="1" hangingPunct="1">
              <a:spcBef>
                <a:spcPct val="50000"/>
              </a:spcBef>
            </a:pPr>
            <a:r>
              <a:rPr lang="es-ES" altLang="es-ES" sz="1800" dirty="0">
                <a:latin typeface="Tahoma" pitchFamily="34" charset="0"/>
              </a:rPr>
              <a:t>7.- Certificado de estancia.</a:t>
            </a:r>
          </a:p>
          <a:p>
            <a:pPr eaLnBrk="1" hangingPunct="1">
              <a:spcBef>
                <a:spcPct val="50000"/>
              </a:spcBef>
            </a:pPr>
            <a:r>
              <a:rPr lang="es-ES" altLang="es-ES" sz="1800" dirty="0">
                <a:latin typeface="Tahoma" pitchFamily="34" charset="0"/>
              </a:rPr>
              <a:t>8.- Solicitud de ampliación de estancia.</a:t>
            </a:r>
          </a:p>
          <a:p>
            <a:pPr eaLnBrk="1" hangingPunct="1">
              <a:spcBef>
                <a:spcPct val="50000"/>
              </a:spcBef>
            </a:pPr>
            <a:r>
              <a:rPr lang="es-ES" altLang="es-ES" sz="1800" dirty="0">
                <a:latin typeface="Tahoma" pitchFamily="34" charset="0"/>
              </a:rPr>
              <a:t>9.- Prueba ON LINE de idiomas.</a:t>
            </a:r>
          </a:p>
          <a:p>
            <a:pPr eaLnBrk="1" hangingPunct="1">
              <a:spcBef>
                <a:spcPct val="50000"/>
              </a:spcBef>
            </a:pPr>
            <a:r>
              <a:rPr lang="es-ES" altLang="es-ES" sz="1800" dirty="0">
                <a:latin typeface="Tahoma" pitchFamily="34" charset="0"/>
              </a:rPr>
              <a:t>10.- Informe del estudiante.</a:t>
            </a:r>
          </a:p>
          <a:p>
            <a:pPr eaLnBrk="1" hangingPunct="1">
              <a:spcBef>
                <a:spcPct val="50000"/>
              </a:spcBef>
            </a:pPr>
            <a:r>
              <a:rPr lang="es-ES" altLang="es-ES" sz="1800" dirty="0">
                <a:latin typeface="Tahoma" pitchFamily="34" charset="0"/>
              </a:rPr>
              <a:t>11.-  Convenio Financiero.</a:t>
            </a:r>
          </a:p>
          <a:p>
            <a:pPr eaLnBrk="1" hangingPunct="1">
              <a:spcBef>
                <a:spcPct val="50000"/>
              </a:spcBef>
            </a:pPr>
            <a:r>
              <a:rPr lang="es-ES" altLang="es-ES" sz="1800" dirty="0">
                <a:latin typeface="Tahoma" pitchFamily="34" charset="0"/>
              </a:rPr>
              <a:t>12.- Seguro </a:t>
            </a:r>
            <a:r>
              <a:rPr lang="es-ES" altLang="es-ES" sz="1800" i="1" dirty="0">
                <a:latin typeface="Tahoma" pitchFamily="34" charset="0"/>
              </a:rPr>
              <a:t>de movilidad</a:t>
            </a:r>
            <a:endParaRPr lang="es-ES" altLang="es-ES" sz="1800" dirty="0">
              <a:latin typeface="Tahoma" pitchFamily="34" charset="0"/>
            </a:endParaRPr>
          </a:p>
        </p:txBody>
      </p:sp>
      <p:sp>
        <p:nvSpPr>
          <p:cNvPr id="9221" name="Text Box 7"/>
          <p:cNvSpPr txBox="1">
            <a:spLocks noChangeArrowheads="1"/>
          </p:cNvSpPr>
          <p:nvPr/>
        </p:nvSpPr>
        <p:spPr bwMode="auto">
          <a:xfrm>
            <a:off x="250825" y="765175"/>
            <a:ext cx="3598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s-ES" b="1">
                <a:solidFill>
                  <a:srgbClr val="CC3300"/>
                </a:solidFill>
                <a:latin typeface="Tahoma" pitchFamily="34" charset="0"/>
              </a:rPr>
              <a:t>PROGRAMA ERASMUS</a:t>
            </a:r>
          </a:p>
        </p:txBody>
      </p:sp>
    </p:spTree>
    <p:extLst>
      <p:ext uri="{BB962C8B-B14F-4D97-AF65-F5344CB8AC3E}">
        <p14:creationId xmlns:p14="http://schemas.microsoft.com/office/powerpoint/2010/main" val="3704906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244" name="Text Box 6"/>
          <p:cNvSpPr txBox="1">
            <a:spLocks noChangeArrowheads="1"/>
          </p:cNvSpPr>
          <p:nvPr/>
        </p:nvSpPr>
        <p:spPr bwMode="auto">
          <a:xfrm>
            <a:off x="296863" y="2205038"/>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5. APPLICATION FORM</a:t>
            </a:r>
          </a:p>
        </p:txBody>
      </p:sp>
      <p:sp>
        <p:nvSpPr>
          <p:cNvPr id="10245" name="Rectangle 7"/>
          <p:cNvSpPr>
            <a:spLocks noChangeArrowheads="1"/>
          </p:cNvSpPr>
          <p:nvPr/>
        </p:nvSpPr>
        <p:spPr bwMode="auto">
          <a:xfrm>
            <a:off x="541338" y="2781300"/>
            <a:ext cx="820737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ES" altLang="es-ES" sz="1800" b="1" dirty="0">
                <a:solidFill>
                  <a:srgbClr val="006600"/>
                </a:solidFill>
                <a:latin typeface="Tahoma" pitchFamily="34" charset="0"/>
              </a:rPr>
              <a:t>¿Qué es?</a:t>
            </a:r>
            <a:r>
              <a:rPr lang="es-ES" altLang="es-ES" sz="1800" dirty="0">
                <a:solidFill>
                  <a:srgbClr val="006600"/>
                </a:solidFill>
                <a:latin typeface="Tahoma" pitchFamily="34" charset="0"/>
              </a:rPr>
              <a:t> </a:t>
            </a:r>
          </a:p>
          <a:p>
            <a:pPr algn="just" eaLnBrk="1" hangingPunct="1"/>
            <a:r>
              <a:rPr lang="es-ES" altLang="es-ES" sz="1600" dirty="0">
                <a:latin typeface="Tahoma" pitchFamily="34" charset="0"/>
              </a:rPr>
              <a:t>Es la </a:t>
            </a:r>
            <a:r>
              <a:rPr lang="es-ES" altLang="es-ES" sz="1600" b="1" dirty="0">
                <a:latin typeface="Tahoma" pitchFamily="34" charset="0"/>
              </a:rPr>
              <a:t>solicitud de inscripción</a:t>
            </a:r>
            <a:r>
              <a:rPr lang="es-ES" altLang="es-ES" sz="1600" dirty="0">
                <a:latin typeface="Tahoma" pitchFamily="34" charset="0"/>
              </a:rPr>
              <a:t> de cada universidad de destino con los datos del estudiante seleccionado. </a:t>
            </a:r>
          </a:p>
          <a:p>
            <a:pPr algn="just" eaLnBrk="1" hangingPunct="1"/>
            <a:r>
              <a:rPr lang="es-ES" altLang="es-ES" sz="1600" dirty="0">
                <a:latin typeface="Tahoma" pitchFamily="34" charset="0"/>
              </a:rPr>
              <a:t>Cada universidad tiene su propio formato (consulta la web de la universidad de destino).</a:t>
            </a:r>
          </a:p>
          <a:p>
            <a:pPr algn="just" eaLnBrk="1" hangingPunct="1"/>
            <a:endParaRPr lang="es-ES" altLang="es-ES" sz="1600" dirty="0">
              <a:latin typeface="Tahoma" pitchFamily="34" charset="0"/>
            </a:endParaRPr>
          </a:p>
          <a:p>
            <a:pPr algn="just" eaLnBrk="1" hangingPunct="1"/>
            <a:r>
              <a:rPr lang="es-ES" altLang="es-ES" sz="1800" b="1" dirty="0">
                <a:solidFill>
                  <a:srgbClr val="006600"/>
                </a:solidFill>
                <a:latin typeface="Tahoma" pitchFamily="34" charset="0"/>
              </a:rPr>
              <a:t>¿Dónde se presenta?</a:t>
            </a:r>
            <a:endParaRPr lang="es-ES" altLang="es-ES" sz="1600" dirty="0">
              <a:solidFill>
                <a:srgbClr val="006600"/>
              </a:solidFill>
              <a:latin typeface="Tahoma" pitchFamily="34" charset="0"/>
            </a:endParaRPr>
          </a:p>
          <a:p>
            <a:pPr algn="just" eaLnBrk="1" hangingPunct="1"/>
            <a:r>
              <a:rPr lang="es-ES" altLang="es-ES" sz="1600" dirty="0">
                <a:latin typeface="Tahoma" pitchFamily="34" charset="0"/>
              </a:rPr>
              <a:t>En la mayoría de los casos, se cumplimenta </a:t>
            </a:r>
            <a:r>
              <a:rPr lang="es-ES" altLang="es-ES" sz="1600" b="1" dirty="0">
                <a:latin typeface="Tahoma" pitchFamily="34" charset="0"/>
              </a:rPr>
              <a:t>on-line</a:t>
            </a:r>
            <a:r>
              <a:rPr lang="es-ES" altLang="es-ES" sz="1600" dirty="0">
                <a:latin typeface="Tahoma" pitchFamily="34" charset="0"/>
              </a:rPr>
              <a:t> a través de la web de la universidad de destino.</a:t>
            </a:r>
          </a:p>
          <a:p>
            <a:pPr algn="just" eaLnBrk="1" hangingPunct="1"/>
            <a:r>
              <a:rPr lang="es-ES" altLang="es-ES" sz="1600" dirty="0">
                <a:latin typeface="Tahoma" pitchFamily="34" charset="0"/>
              </a:rPr>
              <a:t>En caso contrario, lo deberás presentar en el </a:t>
            </a:r>
            <a:r>
              <a:rPr lang="es-ES" altLang="es-ES" sz="1600" b="1" dirty="0">
                <a:latin typeface="Tahoma" pitchFamily="34" charset="0"/>
              </a:rPr>
              <a:t>Servicio de Relaciones Internacionales (SRRII) de la UMH</a:t>
            </a:r>
            <a:r>
              <a:rPr lang="es-ES" altLang="es-ES" sz="1600" dirty="0">
                <a:latin typeface="Tahoma" pitchFamily="34" charset="0"/>
              </a:rPr>
              <a:t>, para la firma del </a:t>
            </a:r>
            <a:r>
              <a:rPr lang="es-ES" altLang="es-ES" sz="1600" b="1" dirty="0">
                <a:latin typeface="Tahoma" pitchFamily="34" charset="0"/>
              </a:rPr>
              <a:t>Coordinador Institucional</a:t>
            </a:r>
            <a:r>
              <a:rPr lang="es-ES" altLang="es-ES" sz="1600" dirty="0">
                <a:latin typeface="Tahoma" pitchFamily="34" charset="0"/>
              </a:rPr>
              <a:t> (Vicerrector de Relaciones Internacionales) y su envío a la universidad de destino.</a:t>
            </a:r>
          </a:p>
          <a:p>
            <a:pPr algn="just" eaLnBrk="1" hangingPunct="1"/>
            <a:endParaRPr lang="es-ES" altLang="es-ES" sz="1600" dirty="0">
              <a:latin typeface="Tahoma" pitchFamily="34" charset="0"/>
            </a:endParaRPr>
          </a:p>
          <a:p>
            <a:pPr algn="just" eaLnBrk="1" hangingPunct="1"/>
            <a:r>
              <a:rPr lang="es-ES" altLang="es-ES" sz="1800" b="1" dirty="0">
                <a:solidFill>
                  <a:srgbClr val="006600"/>
                </a:solidFill>
                <a:latin typeface="Tahoma" pitchFamily="34" charset="0"/>
              </a:rPr>
              <a:t>¿Cuándo se presenta?</a:t>
            </a:r>
          </a:p>
          <a:p>
            <a:pPr algn="just" eaLnBrk="1" hangingPunct="1"/>
            <a:r>
              <a:rPr lang="es-ES" altLang="es-ES" sz="1600" b="1" dirty="0">
                <a:solidFill>
                  <a:srgbClr val="FF0000"/>
                </a:solidFill>
                <a:latin typeface="Tahoma" pitchFamily="34" charset="0"/>
              </a:rPr>
              <a:t>15 días antes del DEADLINE de la universidad de destino.</a:t>
            </a:r>
          </a:p>
        </p:txBody>
      </p:sp>
      <p:sp>
        <p:nvSpPr>
          <p:cNvPr id="2" name="1 Rectángulo"/>
          <p:cNvSpPr/>
          <p:nvPr/>
        </p:nvSpPr>
        <p:spPr>
          <a:xfrm>
            <a:off x="1547664" y="1085835"/>
            <a:ext cx="6305549" cy="646331"/>
          </a:xfrm>
          <a:prstGeom prst="rect">
            <a:avLst/>
          </a:prstGeom>
          <a:noFill/>
          <a:ln>
            <a:solidFill>
              <a:srgbClr val="C00000"/>
            </a:solidFill>
          </a:ln>
          <a:effectLst>
            <a:innerShdw blurRad="63500" dist="50800" dir="27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ES" altLang="es-ES" b="1" dirty="0">
                <a:solidFill>
                  <a:srgbClr val="002060"/>
                </a:solidFill>
                <a:latin typeface="Tahoma" pitchFamily="34" charset="0"/>
              </a:rPr>
              <a:t>Recibirás un mail de la universidad de destino con todas las indicaciones.</a:t>
            </a:r>
          </a:p>
        </p:txBody>
      </p:sp>
    </p:spTree>
    <p:extLst>
      <p:ext uri="{BB962C8B-B14F-4D97-AF65-F5344CB8AC3E}">
        <p14:creationId xmlns:p14="http://schemas.microsoft.com/office/powerpoint/2010/main" val="2083499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8436" name="Text Box 2"/>
          <p:cNvSpPr txBox="1">
            <a:spLocks noChangeArrowheads="1"/>
          </p:cNvSpPr>
          <p:nvPr/>
        </p:nvSpPr>
        <p:spPr bwMode="auto">
          <a:xfrm>
            <a:off x="179388" y="981075"/>
            <a:ext cx="812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a:solidFill>
                  <a:srgbClr val="CC3300"/>
                </a:solidFill>
                <a:latin typeface="Tahoma" pitchFamily="34" charset="0"/>
              </a:rPr>
              <a:t>6. CERTIFICADO DE INCORPORACIÓN</a:t>
            </a:r>
          </a:p>
        </p:txBody>
      </p:sp>
      <p:sp>
        <p:nvSpPr>
          <p:cNvPr id="18437" name="Text Box 3"/>
          <p:cNvSpPr txBox="1">
            <a:spLocks noChangeArrowheads="1"/>
          </p:cNvSpPr>
          <p:nvPr/>
        </p:nvSpPr>
        <p:spPr bwMode="auto">
          <a:xfrm>
            <a:off x="468313" y="1673225"/>
            <a:ext cx="8499475" cy="395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b="1" dirty="0">
                <a:solidFill>
                  <a:srgbClr val="006600"/>
                </a:solidFill>
                <a:latin typeface="Verdana" pitchFamily="34" charset="0"/>
              </a:rPr>
              <a:t>¿Qué es? </a:t>
            </a:r>
          </a:p>
          <a:p>
            <a:pPr algn="just" eaLnBrk="1" hangingPunct="1">
              <a:lnSpc>
                <a:spcPct val="115000"/>
              </a:lnSpc>
              <a:spcBef>
                <a:spcPct val="50000"/>
              </a:spcBef>
            </a:pPr>
            <a:r>
              <a:rPr lang="es-ES" altLang="es-ES" sz="1400" dirty="0">
                <a:latin typeface="Verdana" pitchFamily="34" charset="0"/>
              </a:rPr>
              <a:t>El documento que acredita la </a:t>
            </a:r>
            <a:r>
              <a:rPr lang="es-ES" altLang="es-ES" sz="1400" b="1" dirty="0">
                <a:latin typeface="Verdana" pitchFamily="34" charset="0"/>
              </a:rPr>
              <a:t>fecha en la que te incorporas</a:t>
            </a:r>
            <a:r>
              <a:rPr lang="es-ES" altLang="es-ES" sz="1400" dirty="0">
                <a:latin typeface="Verdana" pitchFamily="34" charset="0"/>
              </a:rPr>
              <a:t> a la Universidad de Destino. </a:t>
            </a:r>
          </a:p>
          <a:p>
            <a:pPr algn="just" eaLnBrk="1" hangingPunct="1">
              <a:lnSpc>
                <a:spcPct val="115000"/>
              </a:lnSpc>
              <a:spcBef>
                <a:spcPct val="50000"/>
              </a:spcBef>
            </a:pPr>
            <a:r>
              <a:rPr lang="es-ES" altLang="es-ES" sz="1400" dirty="0">
                <a:latin typeface="Verdana" pitchFamily="34" charset="0"/>
              </a:rPr>
              <a:t>Es </a:t>
            </a:r>
            <a:r>
              <a:rPr lang="es-ES" altLang="es-ES" sz="1400" b="1" dirty="0">
                <a:latin typeface="Verdana" pitchFamily="34" charset="0"/>
              </a:rPr>
              <a:t>indispensable para cobrar el primer plazo de la ayuda ERASMUS</a:t>
            </a:r>
            <a:r>
              <a:rPr lang="es-ES" altLang="es-ES" sz="1400" dirty="0">
                <a:latin typeface="Verdana" pitchFamily="34" charset="0"/>
              </a:rPr>
              <a:t> y debe consignar exactamente las fechas de llegada.</a:t>
            </a:r>
          </a:p>
          <a:p>
            <a:pPr algn="just" eaLnBrk="1" hangingPunct="1">
              <a:lnSpc>
                <a:spcPct val="115000"/>
              </a:lnSpc>
              <a:spcBef>
                <a:spcPct val="50000"/>
              </a:spcBef>
            </a:pPr>
            <a:r>
              <a:rPr lang="es-ES" altLang="es-ES" sz="1600" b="1" dirty="0">
                <a:solidFill>
                  <a:srgbClr val="006600"/>
                </a:solidFill>
                <a:latin typeface="Verdana" pitchFamily="34" charset="0"/>
              </a:rPr>
              <a:t>¿Cómo se cumplimenta? </a:t>
            </a:r>
          </a:p>
          <a:p>
            <a:pPr algn="just" eaLnBrk="1" hangingPunct="1">
              <a:lnSpc>
                <a:spcPct val="115000"/>
              </a:lnSpc>
              <a:spcBef>
                <a:spcPct val="50000"/>
              </a:spcBef>
            </a:pPr>
            <a:r>
              <a:rPr lang="es-ES" altLang="es-ES" sz="1400" dirty="0">
                <a:latin typeface="Verdana" pitchFamily="34" charset="0"/>
              </a:rPr>
              <a:t>Sólo con tus </a:t>
            </a:r>
            <a:r>
              <a:rPr lang="es-ES" altLang="es-ES" sz="1400" b="1" dirty="0">
                <a:latin typeface="Verdana" pitchFamily="34" charset="0"/>
              </a:rPr>
              <a:t>datos personales</a:t>
            </a:r>
            <a:r>
              <a:rPr lang="es-ES" altLang="es-ES" sz="1400" dirty="0">
                <a:latin typeface="Verdana" pitchFamily="34" charset="0"/>
              </a:rPr>
              <a:t> y los de la UMH. Las fechas las debe consignar el SRRII de la Universidad de Destino.</a:t>
            </a:r>
          </a:p>
          <a:p>
            <a:pPr algn="just" eaLnBrk="1" hangingPunct="1">
              <a:lnSpc>
                <a:spcPct val="115000"/>
              </a:lnSpc>
              <a:spcBef>
                <a:spcPct val="50000"/>
              </a:spcBef>
            </a:pPr>
            <a:r>
              <a:rPr lang="es-ES" altLang="es-ES" sz="1600" b="1" dirty="0">
                <a:solidFill>
                  <a:srgbClr val="006600"/>
                </a:solidFill>
                <a:latin typeface="Verdana" pitchFamily="34" charset="0"/>
              </a:rPr>
              <a:t>¿Cuándo y donde se presenta?</a:t>
            </a:r>
            <a:r>
              <a:rPr lang="es-ES" altLang="es-ES" sz="1400" dirty="0">
                <a:solidFill>
                  <a:srgbClr val="006600"/>
                </a:solidFill>
                <a:latin typeface="Verdana" pitchFamily="34" charset="0"/>
              </a:rPr>
              <a:t> </a:t>
            </a:r>
          </a:p>
          <a:p>
            <a:pPr algn="just" eaLnBrk="1" hangingPunct="1">
              <a:lnSpc>
                <a:spcPct val="115000"/>
              </a:lnSpc>
              <a:spcBef>
                <a:spcPct val="50000"/>
              </a:spcBef>
            </a:pPr>
            <a:r>
              <a:rPr lang="es-ES" altLang="es-ES" sz="1400" dirty="0">
                <a:latin typeface="Verdana" pitchFamily="34" charset="0"/>
              </a:rPr>
              <a:t>A tu </a:t>
            </a:r>
            <a:r>
              <a:rPr lang="es-ES" altLang="es-ES" sz="1400" b="1" dirty="0">
                <a:latin typeface="Verdana" pitchFamily="34" charset="0"/>
              </a:rPr>
              <a:t>llegada, </a:t>
            </a:r>
            <a:r>
              <a:rPr lang="es-ES" altLang="es-ES" sz="1400" dirty="0">
                <a:latin typeface="Verdana" pitchFamily="34" charset="0"/>
              </a:rPr>
              <a:t> en la </a:t>
            </a:r>
            <a:r>
              <a:rPr lang="es-ES" altLang="es-ES" sz="1400" b="1" dirty="0">
                <a:latin typeface="Verdana" pitchFamily="34" charset="0"/>
              </a:rPr>
              <a:t>SRRII de la Universidad de Destino</a:t>
            </a:r>
            <a:r>
              <a:rPr lang="es-ES" altLang="es-ES" sz="1400" dirty="0">
                <a:latin typeface="Verdana" pitchFamily="34" charset="0"/>
              </a:rPr>
              <a:t>, (para consignar la fecha de tu llegada). Debes remitir una </a:t>
            </a:r>
            <a:r>
              <a:rPr lang="es-ES" altLang="es-ES" sz="1400" u="sng" dirty="0">
                <a:latin typeface="Verdana" pitchFamily="34" charset="0"/>
              </a:rPr>
              <a:t>copia</a:t>
            </a:r>
            <a:r>
              <a:rPr lang="es-ES" altLang="es-ES" sz="1400" dirty="0">
                <a:latin typeface="Verdana" pitchFamily="34" charset="0"/>
              </a:rPr>
              <a:t> a la SRRII de la UMH </a:t>
            </a:r>
            <a:r>
              <a:rPr lang="es-ES" altLang="es-ES" sz="1400" dirty="0">
                <a:solidFill>
                  <a:srgbClr val="FF0000"/>
                </a:solidFill>
                <a:latin typeface="Verdana" pitchFamily="34" charset="0"/>
              </a:rPr>
              <a:t>en el plazo máximo de 10 días desde tu fecha de incorporación.  </a:t>
            </a:r>
          </a:p>
          <a:p>
            <a:pPr algn="just" eaLnBrk="1" hangingPunct="1">
              <a:lnSpc>
                <a:spcPct val="115000"/>
              </a:lnSpc>
              <a:spcBef>
                <a:spcPct val="50000"/>
              </a:spcBef>
              <a:buFontTx/>
              <a:buChar char="•"/>
            </a:pPr>
            <a:endParaRPr lang="es-ES" altLang="es-ES" sz="1400" dirty="0">
              <a:latin typeface="Verdana" pitchFamily="34" charset="0"/>
            </a:endParaRPr>
          </a:p>
        </p:txBody>
      </p:sp>
    </p:spTree>
    <p:extLst>
      <p:ext uri="{BB962C8B-B14F-4D97-AF65-F5344CB8AC3E}">
        <p14:creationId xmlns:p14="http://schemas.microsoft.com/office/powerpoint/2010/main" val="777505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9460" name="Text Box 2"/>
          <p:cNvSpPr txBox="1">
            <a:spLocks noChangeArrowheads="1"/>
          </p:cNvSpPr>
          <p:nvPr/>
        </p:nvSpPr>
        <p:spPr bwMode="auto">
          <a:xfrm>
            <a:off x="5652121" y="2708275"/>
            <a:ext cx="324036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spcBef>
                <a:spcPct val="50000"/>
              </a:spcBef>
            </a:pPr>
            <a:r>
              <a:rPr lang="es-ES" altLang="es-ES" sz="2000" b="1" dirty="0">
                <a:solidFill>
                  <a:srgbClr val="CC3300"/>
                </a:solidFill>
                <a:latin typeface="Tahoma" pitchFamily="34" charset="0"/>
              </a:rPr>
              <a:t>CERTIFICADO DE INCORPORACIÓN</a:t>
            </a:r>
          </a:p>
          <a:p>
            <a:pPr algn="ctr" eaLnBrk="1" hangingPunct="1">
              <a:lnSpc>
                <a:spcPct val="150000"/>
              </a:lnSpc>
              <a:spcBef>
                <a:spcPct val="50000"/>
              </a:spcBef>
            </a:pPr>
            <a:r>
              <a:rPr lang="es-ES" altLang="es-ES" sz="1500" b="1" dirty="0">
                <a:solidFill>
                  <a:srgbClr val="CC3300"/>
                </a:solidFill>
                <a:latin typeface="Tahoma" pitchFamily="34" charset="0"/>
              </a:rPr>
              <a:t>(CONFIRMATION OF ARRIVAL)</a:t>
            </a:r>
          </a:p>
        </p:txBody>
      </p:sp>
      <p:pic>
        <p:nvPicPr>
          <p:cNvPr id="2" name="Imagen 1"/>
          <p:cNvPicPr>
            <a:picLocks noChangeAspect="1"/>
          </p:cNvPicPr>
          <p:nvPr/>
        </p:nvPicPr>
        <p:blipFill>
          <a:blip r:embed="rId3"/>
          <a:stretch>
            <a:fillRect/>
          </a:stretch>
        </p:blipFill>
        <p:spPr>
          <a:xfrm>
            <a:off x="755576" y="692344"/>
            <a:ext cx="4320480" cy="6080253"/>
          </a:xfrm>
          <a:prstGeom prst="rect">
            <a:avLst/>
          </a:prstGeom>
        </p:spPr>
      </p:pic>
    </p:spTree>
    <p:extLst>
      <p:ext uri="{BB962C8B-B14F-4D97-AF65-F5344CB8AC3E}">
        <p14:creationId xmlns:p14="http://schemas.microsoft.com/office/powerpoint/2010/main" val="87433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0484" name="Text Box 2"/>
          <p:cNvSpPr txBox="1">
            <a:spLocks noChangeArrowheads="1"/>
          </p:cNvSpPr>
          <p:nvPr/>
        </p:nvSpPr>
        <p:spPr bwMode="auto">
          <a:xfrm>
            <a:off x="179388" y="981075"/>
            <a:ext cx="518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a:solidFill>
                  <a:srgbClr val="CC3300"/>
                </a:solidFill>
                <a:latin typeface="Tahoma" pitchFamily="34" charset="0"/>
              </a:rPr>
              <a:t>7. CERTIFICADO DE ESTANCIA</a:t>
            </a:r>
          </a:p>
        </p:txBody>
      </p:sp>
      <p:sp>
        <p:nvSpPr>
          <p:cNvPr id="20485" name="Text Box 3"/>
          <p:cNvSpPr txBox="1">
            <a:spLocks noChangeArrowheads="1"/>
          </p:cNvSpPr>
          <p:nvPr/>
        </p:nvSpPr>
        <p:spPr bwMode="auto">
          <a:xfrm>
            <a:off x="468313" y="1433513"/>
            <a:ext cx="8499475" cy="445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b="1" dirty="0">
                <a:solidFill>
                  <a:srgbClr val="006600"/>
                </a:solidFill>
                <a:latin typeface="Verdana" pitchFamily="34" charset="0"/>
              </a:rPr>
              <a:t>¿Qué es? </a:t>
            </a:r>
          </a:p>
          <a:p>
            <a:pPr algn="just" eaLnBrk="1" hangingPunct="1">
              <a:lnSpc>
                <a:spcPct val="115000"/>
              </a:lnSpc>
              <a:spcBef>
                <a:spcPct val="50000"/>
              </a:spcBef>
            </a:pPr>
            <a:r>
              <a:rPr lang="es-ES" altLang="es-ES" sz="1400" dirty="0">
                <a:latin typeface="Verdana" pitchFamily="34" charset="0"/>
              </a:rPr>
              <a:t>El documento que acredita la </a:t>
            </a:r>
            <a:r>
              <a:rPr lang="es-ES" altLang="es-ES" sz="1400" b="1" dirty="0">
                <a:latin typeface="Verdana" pitchFamily="34" charset="0"/>
              </a:rPr>
              <a:t>fecha en la que te incorporas</a:t>
            </a:r>
            <a:r>
              <a:rPr lang="es-ES" altLang="es-ES" sz="1400" dirty="0">
                <a:latin typeface="Verdana" pitchFamily="34" charset="0"/>
              </a:rPr>
              <a:t> a la Universidad de Destino y la </a:t>
            </a:r>
            <a:r>
              <a:rPr lang="es-ES" altLang="es-ES" sz="1400" b="1" dirty="0">
                <a:latin typeface="Verdana" pitchFamily="34" charset="0"/>
              </a:rPr>
              <a:t>fecha en la que te marchas</a:t>
            </a:r>
            <a:r>
              <a:rPr lang="es-ES" altLang="es-ES" sz="1400" dirty="0">
                <a:latin typeface="Verdana" pitchFamily="34" charset="0"/>
              </a:rPr>
              <a:t>. </a:t>
            </a:r>
          </a:p>
          <a:p>
            <a:pPr algn="just" eaLnBrk="1" hangingPunct="1">
              <a:lnSpc>
                <a:spcPct val="115000"/>
              </a:lnSpc>
              <a:spcBef>
                <a:spcPct val="50000"/>
              </a:spcBef>
            </a:pPr>
            <a:r>
              <a:rPr lang="es-ES" altLang="es-ES" sz="1400" dirty="0">
                <a:latin typeface="Verdana" pitchFamily="34" charset="0"/>
              </a:rPr>
              <a:t>Es </a:t>
            </a:r>
            <a:r>
              <a:rPr lang="es-ES" altLang="es-ES" sz="1400" b="1" dirty="0">
                <a:latin typeface="Verdana" pitchFamily="34" charset="0"/>
              </a:rPr>
              <a:t>indispensable para cobrar la beca</a:t>
            </a:r>
            <a:r>
              <a:rPr lang="es-ES" altLang="es-ES" sz="1400" dirty="0">
                <a:latin typeface="Verdana" pitchFamily="34" charset="0"/>
              </a:rPr>
              <a:t> y debe consignar exactamente las fechas de llegada y partida.</a:t>
            </a:r>
          </a:p>
          <a:p>
            <a:pPr algn="just" eaLnBrk="1" hangingPunct="1">
              <a:lnSpc>
                <a:spcPct val="115000"/>
              </a:lnSpc>
              <a:spcBef>
                <a:spcPct val="50000"/>
              </a:spcBef>
            </a:pPr>
            <a:r>
              <a:rPr lang="es-ES" altLang="es-ES" sz="1600" b="1" dirty="0">
                <a:solidFill>
                  <a:srgbClr val="006600"/>
                </a:solidFill>
                <a:latin typeface="Verdana" pitchFamily="34" charset="0"/>
              </a:rPr>
              <a:t>¿Cómo se cumplimenta? </a:t>
            </a:r>
          </a:p>
          <a:p>
            <a:pPr algn="just" eaLnBrk="1" hangingPunct="1">
              <a:lnSpc>
                <a:spcPct val="115000"/>
              </a:lnSpc>
              <a:spcBef>
                <a:spcPct val="50000"/>
              </a:spcBef>
            </a:pPr>
            <a:r>
              <a:rPr lang="es-ES" altLang="es-ES" sz="1400" dirty="0">
                <a:latin typeface="Verdana" pitchFamily="34" charset="0"/>
              </a:rPr>
              <a:t>Sólo con tus </a:t>
            </a:r>
            <a:r>
              <a:rPr lang="es-ES" altLang="es-ES" sz="1400" b="1" dirty="0">
                <a:latin typeface="Verdana" pitchFamily="34" charset="0"/>
              </a:rPr>
              <a:t>datos personales</a:t>
            </a:r>
            <a:r>
              <a:rPr lang="es-ES" altLang="es-ES" sz="1400" dirty="0">
                <a:latin typeface="Verdana" pitchFamily="34" charset="0"/>
              </a:rPr>
              <a:t> y los de la UMH. Las fechas las debe consignar la SRRII de la Universidad de Destino.</a:t>
            </a:r>
          </a:p>
          <a:p>
            <a:pPr algn="just" eaLnBrk="1" hangingPunct="1">
              <a:lnSpc>
                <a:spcPct val="115000"/>
              </a:lnSpc>
              <a:spcBef>
                <a:spcPct val="50000"/>
              </a:spcBef>
            </a:pPr>
            <a:r>
              <a:rPr lang="es-ES" altLang="es-ES" sz="1600" b="1" dirty="0">
                <a:solidFill>
                  <a:srgbClr val="006600"/>
                </a:solidFill>
                <a:latin typeface="Verdana" pitchFamily="34" charset="0"/>
              </a:rPr>
              <a:t>¿Cuándo y donde se presenta?</a:t>
            </a:r>
            <a:r>
              <a:rPr lang="es-ES" altLang="es-ES" sz="1400" dirty="0">
                <a:solidFill>
                  <a:srgbClr val="006600"/>
                </a:solidFill>
                <a:latin typeface="Verdana" pitchFamily="34" charset="0"/>
              </a:rPr>
              <a:t> </a:t>
            </a:r>
          </a:p>
          <a:p>
            <a:pPr algn="just" eaLnBrk="1" hangingPunct="1">
              <a:lnSpc>
                <a:spcPct val="115000"/>
              </a:lnSpc>
              <a:spcBef>
                <a:spcPct val="50000"/>
              </a:spcBef>
            </a:pPr>
            <a:r>
              <a:rPr lang="es-ES" altLang="es-ES" sz="1400" dirty="0">
                <a:latin typeface="Verdana" pitchFamily="34" charset="0"/>
              </a:rPr>
              <a:t>Antes de </a:t>
            </a:r>
            <a:r>
              <a:rPr lang="es-ES" altLang="es-ES" sz="1400" b="1" dirty="0">
                <a:latin typeface="Verdana" pitchFamily="34" charset="0"/>
              </a:rPr>
              <a:t>marcharte</a:t>
            </a:r>
            <a:r>
              <a:rPr lang="es-ES" altLang="es-ES" sz="1400" dirty="0">
                <a:latin typeface="Verdana" pitchFamily="34" charset="0"/>
              </a:rPr>
              <a:t> deberás presentar en la </a:t>
            </a:r>
            <a:r>
              <a:rPr lang="es-ES" altLang="es-ES" sz="1400" b="1" dirty="0">
                <a:latin typeface="Verdana" pitchFamily="34" charset="0"/>
              </a:rPr>
              <a:t>SRRII de la Universidad de Destino </a:t>
            </a:r>
            <a:r>
              <a:rPr lang="es-ES" altLang="es-ES" sz="1400" dirty="0">
                <a:latin typeface="Verdana" pitchFamily="34" charset="0"/>
              </a:rPr>
              <a:t>este documento para consignar las fechas de llegada y salida. Una vez firmado deberás remitir el original o copia compulsada a la ORI de la UMH </a:t>
            </a:r>
            <a:r>
              <a:rPr lang="es-ES" altLang="es-ES" sz="1400" dirty="0">
                <a:solidFill>
                  <a:srgbClr val="FF0000"/>
                </a:solidFill>
                <a:latin typeface="Verdana" pitchFamily="34" charset="0"/>
              </a:rPr>
              <a:t>en un plazo máximo de 10 días desde tu llegada a España. </a:t>
            </a:r>
          </a:p>
          <a:p>
            <a:pPr algn="just" eaLnBrk="1" hangingPunct="1">
              <a:lnSpc>
                <a:spcPct val="115000"/>
              </a:lnSpc>
              <a:spcBef>
                <a:spcPct val="50000"/>
              </a:spcBef>
              <a:buFontTx/>
              <a:buChar char="•"/>
            </a:pPr>
            <a:endParaRPr lang="es-ES" altLang="es-ES" sz="1400" dirty="0">
              <a:latin typeface="Verdana" pitchFamily="34" charset="0"/>
            </a:endParaRPr>
          </a:p>
        </p:txBody>
      </p:sp>
    </p:spTree>
    <p:extLst>
      <p:ext uri="{BB962C8B-B14F-4D97-AF65-F5344CB8AC3E}">
        <p14:creationId xmlns:p14="http://schemas.microsoft.com/office/powerpoint/2010/main" val="1068900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1508" name="Text Box 2"/>
          <p:cNvSpPr txBox="1">
            <a:spLocks noChangeArrowheads="1"/>
          </p:cNvSpPr>
          <p:nvPr/>
        </p:nvSpPr>
        <p:spPr bwMode="auto">
          <a:xfrm>
            <a:off x="5916613" y="2708275"/>
            <a:ext cx="275984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spcBef>
                <a:spcPct val="50000"/>
              </a:spcBef>
            </a:pPr>
            <a:r>
              <a:rPr lang="es-ES" altLang="es-ES" sz="2000" b="1" dirty="0">
                <a:solidFill>
                  <a:srgbClr val="CC3300"/>
                </a:solidFill>
                <a:latin typeface="Tahoma" pitchFamily="34" charset="0"/>
              </a:rPr>
              <a:t>CERTIFICADO DE ESTANCIA</a:t>
            </a:r>
          </a:p>
          <a:p>
            <a:pPr algn="ctr" eaLnBrk="1" hangingPunct="1">
              <a:lnSpc>
                <a:spcPct val="150000"/>
              </a:lnSpc>
              <a:spcBef>
                <a:spcPct val="50000"/>
              </a:spcBef>
            </a:pPr>
            <a:r>
              <a:rPr lang="es-ES" altLang="es-ES" sz="2000" b="1" dirty="0">
                <a:solidFill>
                  <a:srgbClr val="CC3300"/>
                </a:solidFill>
                <a:latin typeface="Tahoma" pitchFamily="34" charset="0"/>
              </a:rPr>
              <a:t>(CERTIFICATE OF ATTENDANCE)</a:t>
            </a:r>
          </a:p>
        </p:txBody>
      </p:sp>
      <p:pic>
        <p:nvPicPr>
          <p:cNvPr id="6" name="Imagen 5"/>
          <p:cNvPicPr>
            <a:picLocks noChangeAspect="1"/>
          </p:cNvPicPr>
          <p:nvPr/>
        </p:nvPicPr>
        <p:blipFill>
          <a:blip r:embed="rId3"/>
          <a:stretch>
            <a:fillRect/>
          </a:stretch>
        </p:blipFill>
        <p:spPr>
          <a:xfrm>
            <a:off x="755576" y="692344"/>
            <a:ext cx="4320480" cy="6080253"/>
          </a:xfrm>
          <a:prstGeom prst="rect">
            <a:avLst/>
          </a:prstGeom>
        </p:spPr>
      </p:pic>
    </p:spTree>
    <p:extLst>
      <p:ext uri="{BB962C8B-B14F-4D97-AF65-F5344CB8AC3E}">
        <p14:creationId xmlns:p14="http://schemas.microsoft.com/office/powerpoint/2010/main" val="259446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2532" name="Text Box 11"/>
          <p:cNvSpPr txBox="1">
            <a:spLocks noChangeArrowheads="1"/>
          </p:cNvSpPr>
          <p:nvPr/>
        </p:nvSpPr>
        <p:spPr bwMode="auto">
          <a:xfrm>
            <a:off x="179388" y="981075"/>
            <a:ext cx="835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a:solidFill>
                  <a:srgbClr val="CC3300"/>
                </a:solidFill>
                <a:latin typeface="Tahoma" pitchFamily="34" charset="0"/>
              </a:rPr>
              <a:t>8. SOLICITUD DE AMPLIACIÓN DE ESTANCIA </a:t>
            </a:r>
          </a:p>
        </p:txBody>
      </p:sp>
      <p:sp>
        <p:nvSpPr>
          <p:cNvPr id="22533" name="Rectangle 12"/>
          <p:cNvSpPr>
            <a:spLocks noChangeArrowheads="1"/>
          </p:cNvSpPr>
          <p:nvPr/>
        </p:nvSpPr>
        <p:spPr bwMode="auto">
          <a:xfrm>
            <a:off x="539750" y="2060575"/>
            <a:ext cx="8135938"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800" b="1" dirty="0">
                <a:solidFill>
                  <a:srgbClr val="006600"/>
                </a:solidFill>
                <a:latin typeface="Verdana" pitchFamily="34" charset="0"/>
              </a:rPr>
              <a:t>¿Qué es?</a:t>
            </a:r>
            <a:r>
              <a:rPr lang="es-ES" altLang="es-ES" sz="1600" b="1" dirty="0">
                <a:solidFill>
                  <a:srgbClr val="006600"/>
                </a:solidFill>
                <a:latin typeface="Verdana" pitchFamily="34" charset="0"/>
              </a:rPr>
              <a:t> </a:t>
            </a:r>
          </a:p>
          <a:p>
            <a:pPr algn="just" eaLnBrk="1" hangingPunct="1">
              <a:lnSpc>
                <a:spcPct val="115000"/>
              </a:lnSpc>
              <a:spcBef>
                <a:spcPct val="50000"/>
              </a:spcBef>
            </a:pPr>
            <a:r>
              <a:rPr lang="es-ES" altLang="es-ES" sz="1600" dirty="0">
                <a:latin typeface="Verdana" pitchFamily="34" charset="0"/>
              </a:rPr>
              <a:t>Si tu </a:t>
            </a:r>
            <a:r>
              <a:rPr lang="es-ES" altLang="es-ES" sz="1600" b="1" dirty="0">
                <a:latin typeface="Verdana" pitchFamily="34" charset="0"/>
              </a:rPr>
              <a:t>estancia inicial era inferior a 9 meses</a:t>
            </a:r>
            <a:r>
              <a:rPr lang="es-ES" altLang="es-ES" sz="1600" dirty="0">
                <a:latin typeface="Verdana" pitchFamily="34" charset="0"/>
              </a:rPr>
              <a:t> y quieres prolongarla </a:t>
            </a:r>
            <a:r>
              <a:rPr lang="es-ES" altLang="es-ES" sz="1600" b="1" dirty="0">
                <a:latin typeface="Verdana" pitchFamily="34" charset="0"/>
              </a:rPr>
              <a:t>(sin ayuda económica)</a:t>
            </a:r>
            <a:r>
              <a:rPr lang="es-ES" altLang="es-ES" sz="1600" dirty="0">
                <a:latin typeface="Verdana" pitchFamily="34" charset="0"/>
              </a:rPr>
              <a:t> debes solicitarlo por escrito </a:t>
            </a:r>
            <a:r>
              <a:rPr lang="es-ES" altLang="es-ES" sz="1600" dirty="0">
                <a:solidFill>
                  <a:srgbClr val="FF0000"/>
                </a:solidFill>
                <a:latin typeface="Verdana" pitchFamily="34" charset="0"/>
              </a:rPr>
              <a:t>antes del 5 de diciembre. </a:t>
            </a:r>
          </a:p>
          <a:p>
            <a:pPr algn="just" eaLnBrk="1" hangingPunct="1">
              <a:lnSpc>
                <a:spcPct val="115000"/>
              </a:lnSpc>
              <a:spcBef>
                <a:spcPct val="50000"/>
              </a:spcBef>
            </a:pPr>
            <a:r>
              <a:rPr lang="es-ES" altLang="es-ES" sz="1800" b="1" dirty="0">
                <a:solidFill>
                  <a:srgbClr val="006600"/>
                </a:solidFill>
                <a:latin typeface="Verdana" pitchFamily="34" charset="0"/>
              </a:rPr>
              <a:t>¿Dónde se solicita? </a:t>
            </a:r>
          </a:p>
          <a:p>
            <a:pPr algn="just" eaLnBrk="1" hangingPunct="1">
              <a:lnSpc>
                <a:spcPct val="115000"/>
              </a:lnSpc>
              <a:spcBef>
                <a:spcPct val="50000"/>
              </a:spcBef>
            </a:pPr>
            <a:r>
              <a:rPr lang="es-ES" altLang="es-ES" sz="1600" dirty="0">
                <a:latin typeface="Verdana" pitchFamily="34" charset="0"/>
              </a:rPr>
              <a:t>Puedes enviarlo desde la </a:t>
            </a:r>
            <a:r>
              <a:rPr lang="es-ES" altLang="es-ES" sz="1600" u="sng" dirty="0">
                <a:latin typeface="Verdana" pitchFamily="34" charset="0"/>
              </a:rPr>
              <a:t>Universidad de Destino</a:t>
            </a:r>
            <a:r>
              <a:rPr lang="es-ES" altLang="es-ES" sz="1600" dirty="0">
                <a:latin typeface="Verdana" pitchFamily="34" charset="0"/>
              </a:rPr>
              <a:t> por email a la </a:t>
            </a:r>
            <a:r>
              <a:rPr lang="es-ES" altLang="es-ES" sz="1600" b="1" dirty="0">
                <a:latin typeface="Verdana" pitchFamily="34" charset="0"/>
              </a:rPr>
              <a:t>SRRII</a:t>
            </a:r>
            <a:r>
              <a:rPr lang="es-ES" altLang="es-ES" sz="1600" dirty="0">
                <a:latin typeface="Verdana" pitchFamily="34" charset="0"/>
              </a:rPr>
              <a:t>, que lo remitirá a tu Centro para la aceptación.</a:t>
            </a:r>
          </a:p>
          <a:p>
            <a:pPr algn="just" eaLnBrk="1" hangingPunct="1">
              <a:lnSpc>
                <a:spcPct val="115000"/>
              </a:lnSpc>
              <a:spcBef>
                <a:spcPct val="50000"/>
              </a:spcBef>
            </a:pPr>
            <a:r>
              <a:rPr lang="es-ES" altLang="es-ES" sz="1600" dirty="0">
                <a:latin typeface="Verdana" pitchFamily="34" charset="0"/>
              </a:rPr>
              <a:t>Una vez aprobada tu ampliación, la </a:t>
            </a:r>
            <a:r>
              <a:rPr lang="es-ES" altLang="es-ES" sz="1600" b="1" dirty="0">
                <a:latin typeface="Verdana" pitchFamily="34" charset="0"/>
              </a:rPr>
              <a:t>SRRII</a:t>
            </a:r>
            <a:r>
              <a:rPr lang="es-ES" altLang="es-ES" sz="1600" dirty="0">
                <a:latin typeface="Verdana" pitchFamily="34" charset="0"/>
              </a:rPr>
              <a:t> </a:t>
            </a:r>
            <a:r>
              <a:rPr lang="es-ES" altLang="es-ES" sz="1600" dirty="0">
                <a:solidFill>
                  <a:srgbClr val="FF0000"/>
                </a:solidFill>
                <a:latin typeface="Verdana" pitchFamily="34" charset="0"/>
              </a:rPr>
              <a:t>te lo comunicará </a:t>
            </a:r>
            <a:r>
              <a:rPr lang="es-ES" altLang="es-ES" sz="1600" dirty="0">
                <a:latin typeface="Verdana" pitchFamily="34" charset="0"/>
              </a:rPr>
              <a:t>y lo mandará a la </a:t>
            </a:r>
            <a:r>
              <a:rPr lang="es-ES" altLang="es-ES" sz="1600" u="sng" dirty="0">
                <a:latin typeface="Verdana" pitchFamily="34" charset="0"/>
              </a:rPr>
              <a:t>Universidad de Destino para su información</a:t>
            </a:r>
            <a:r>
              <a:rPr lang="es-ES" altLang="es-ES" sz="1600" dirty="0">
                <a:latin typeface="Verdana" pitchFamily="34" charset="0"/>
              </a:rPr>
              <a:t>.</a:t>
            </a:r>
          </a:p>
        </p:txBody>
      </p:sp>
      <p:sp>
        <p:nvSpPr>
          <p:cNvPr id="2" name="1 Rectángulo"/>
          <p:cNvSpPr/>
          <p:nvPr/>
        </p:nvSpPr>
        <p:spPr>
          <a:xfrm>
            <a:off x="611560" y="5291858"/>
            <a:ext cx="7992887" cy="92333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lnSpc>
                <a:spcPct val="150000"/>
              </a:lnSpc>
              <a:spcBef>
                <a:spcPct val="50000"/>
              </a:spcBef>
              <a:defRPr/>
            </a:pPr>
            <a:r>
              <a:rPr lang="es-ES" altLang="es-ES" b="1" dirty="0">
                <a:latin typeface="Verdana" pitchFamily="34" charset="0"/>
              </a:rPr>
              <a:t>La ampliación de la estancia en ningún caso supondrá ampliación de ayuda económica.</a:t>
            </a:r>
          </a:p>
        </p:txBody>
      </p:sp>
    </p:spTree>
    <p:extLst>
      <p:ext uri="{BB962C8B-B14F-4D97-AF65-F5344CB8AC3E}">
        <p14:creationId xmlns:p14="http://schemas.microsoft.com/office/powerpoint/2010/main" val="1685800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3556" name="Text Box 11"/>
          <p:cNvSpPr txBox="1">
            <a:spLocks noChangeArrowheads="1"/>
          </p:cNvSpPr>
          <p:nvPr/>
        </p:nvSpPr>
        <p:spPr bwMode="auto">
          <a:xfrm>
            <a:off x="1187450" y="764704"/>
            <a:ext cx="6913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600" b="1" dirty="0">
                <a:solidFill>
                  <a:srgbClr val="CC3300"/>
                </a:solidFill>
                <a:latin typeface="Tahoma" pitchFamily="34" charset="0"/>
              </a:rPr>
              <a:t>SOLICITUD DE AMPLIACIÓN DE ESTANCIA </a:t>
            </a:r>
          </a:p>
        </p:txBody>
      </p:sp>
      <p:pic>
        <p:nvPicPr>
          <p:cNvPr id="2" name="Imagen 1"/>
          <p:cNvPicPr>
            <a:picLocks noChangeAspect="1"/>
          </p:cNvPicPr>
          <p:nvPr/>
        </p:nvPicPr>
        <p:blipFill>
          <a:blip r:embed="rId3"/>
          <a:stretch>
            <a:fillRect/>
          </a:stretch>
        </p:blipFill>
        <p:spPr>
          <a:xfrm>
            <a:off x="2771800" y="1150144"/>
            <a:ext cx="3994002" cy="5652000"/>
          </a:xfrm>
          <a:prstGeom prst="rect">
            <a:avLst/>
          </a:prstGeom>
          <a:ln>
            <a:solidFill>
              <a:schemeClr val="tx1"/>
            </a:solidFill>
          </a:ln>
        </p:spPr>
      </p:pic>
    </p:spTree>
    <p:extLst>
      <p:ext uri="{BB962C8B-B14F-4D97-AF65-F5344CB8AC3E}">
        <p14:creationId xmlns:p14="http://schemas.microsoft.com/office/powerpoint/2010/main" val="268716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4580" name="Text Box 2"/>
          <p:cNvSpPr txBox="1">
            <a:spLocks noChangeArrowheads="1"/>
          </p:cNvSpPr>
          <p:nvPr/>
        </p:nvSpPr>
        <p:spPr bwMode="auto">
          <a:xfrm>
            <a:off x="323850" y="981075"/>
            <a:ext cx="6048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a:solidFill>
                  <a:srgbClr val="CC3300"/>
                </a:solidFill>
                <a:latin typeface="Tahoma" pitchFamily="34" charset="0"/>
              </a:rPr>
              <a:t>9. PRUEBA ON LINE DE IDIOMAS </a:t>
            </a:r>
          </a:p>
        </p:txBody>
      </p:sp>
      <p:sp>
        <p:nvSpPr>
          <p:cNvPr id="24581" name="Rectangle 3"/>
          <p:cNvSpPr>
            <a:spLocks noChangeArrowheads="1"/>
          </p:cNvSpPr>
          <p:nvPr/>
        </p:nvSpPr>
        <p:spPr bwMode="auto">
          <a:xfrm>
            <a:off x="323850" y="1557338"/>
            <a:ext cx="8415338"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dirty="0">
                <a:latin typeface="Verdana" pitchFamily="34" charset="0"/>
              </a:rPr>
              <a:t>Todos los alumnos participantes en la convocatoria ERASMUS+ 2025-2026 están </a:t>
            </a:r>
            <a:r>
              <a:rPr lang="es-ES" altLang="es-ES" sz="1600" b="1" dirty="0">
                <a:latin typeface="Verdana" pitchFamily="34" charset="0"/>
              </a:rPr>
              <a:t>OBLIGADOS</a:t>
            </a:r>
            <a:r>
              <a:rPr lang="es-ES" altLang="es-ES" sz="1600" dirty="0">
                <a:latin typeface="Verdana" pitchFamily="34" charset="0"/>
              </a:rPr>
              <a:t> a realizar el </a:t>
            </a:r>
            <a:r>
              <a:rPr lang="es-ES" altLang="es-ES" sz="1600" dirty="0">
                <a:solidFill>
                  <a:srgbClr val="FF0000"/>
                </a:solidFill>
                <a:latin typeface="Verdana" pitchFamily="34" charset="0"/>
              </a:rPr>
              <a:t>test OLS de la Comisión Europea. </a:t>
            </a:r>
            <a:r>
              <a:rPr lang="es-ES" altLang="es-ES" sz="1600" dirty="0">
                <a:latin typeface="Verdana" pitchFamily="34" charset="0"/>
              </a:rPr>
              <a:t>Es una prueba ON LINE de nivel de idioma.</a:t>
            </a:r>
          </a:p>
          <a:p>
            <a:pPr algn="just" eaLnBrk="1" hangingPunct="1">
              <a:lnSpc>
                <a:spcPct val="115000"/>
              </a:lnSpc>
              <a:spcBef>
                <a:spcPct val="50000"/>
              </a:spcBef>
            </a:pPr>
            <a:r>
              <a:rPr lang="es-ES" altLang="es-ES" sz="1600" dirty="0">
                <a:latin typeface="Verdana" pitchFamily="34" charset="0"/>
              </a:rPr>
              <a:t>La ORI informará próximamente de las condiciones y realización de la prueba.</a:t>
            </a:r>
          </a:p>
        </p:txBody>
      </p:sp>
      <p:sp>
        <p:nvSpPr>
          <p:cNvPr id="24584" name="Text Box 3"/>
          <p:cNvSpPr txBox="1">
            <a:spLocks noChangeArrowheads="1"/>
          </p:cNvSpPr>
          <p:nvPr/>
        </p:nvSpPr>
        <p:spPr bwMode="auto">
          <a:xfrm>
            <a:off x="323850" y="3030597"/>
            <a:ext cx="70564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b="1" dirty="0">
                <a:solidFill>
                  <a:srgbClr val="CC3300"/>
                </a:solidFill>
                <a:latin typeface="Tahoma" pitchFamily="34" charset="0"/>
              </a:rPr>
              <a:t>10. INFORME DEL ESTUDIANTE </a:t>
            </a:r>
          </a:p>
          <a:p>
            <a:pPr algn="just" eaLnBrk="1" hangingPunct="1">
              <a:spcBef>
                <a:spcPct val="50000"/>
              </a:spcBef>
            </a:pPr>
            <a:r>
              <a:rPr lang="es-ES" b="1" dirty="0">
                <a:solidFill>
                  <a:srgbClr val="CC3300"/>
                </a:solidFill>
                <a:latin typeface="Tahoma" pitchFamily="34" charset="0"/>
              </a:rPr>
              <a:t>(Cuestionario on-line EU </a:t>
            </a:r>
            <a:r>
              <a:rPr lang="es-ES" b="1" dirty="0" err="1">
                <a:solidFill>
                  <a:srgbClr val="CC3300"/>
                </a:solidFill>
                <a:latin typeface="Tahoma" pitchFamily="34" charset="0"/>
              </a:rPr>
              <a:t>Survey</a:t>
            </a:r>
            <a:r>
              <a:rPr lang="es-ES" b="1" dirty="0">
                <a:solidFill>
                  <a:srgbClr val="CC3300"/>
                </a:solidFill>
                <a:latin typeface="Tahoma" pitchFamily="34" charset="0"/>
              </a:rPr>
              <a:t>)</a:t>
            </a:r>
            <a:r>
              <a:rPr lang="es-ES" b="1" dirty="0"/>
              <a:t> </a:t>
            </a:r>
            <a:endParaRPr lang="es-ES" altLang="es-ES" b="1" dirty="0">
              <a:solidFill>
                <a:srgbClr val="CC3300"/>
              </a:solidFill>
              <a:latin typeface="Tahoma" pitchFamily="34" charset="0"/>
            </a:endParaRPr>
          </a:p>
        </p:txBody>
      </p:sp>
      <p:sp>
        <p:nvSpPr>
          <p:cNvPr id="24585" name="Rectangle 4"/>
          <p:cNvSpPr>
            <a:spLocks noChangeArrowheads="1"/>
          </p:cNvSpPr>
          <p:nvPr/>
        </p:nvSpPr>
        <p:spPr bwMode="auto">
          <a:xfrm>
            <a:off x="323850" y="4221163"/>
            <a:ext cx="848836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800" b="1" dirty="0">
                <a:solidFill>
                  <a:srgbClr val="006600"/>
                </a:solidFill>
                <a:latin typeface="Tahoma" pitchFamily="34" charset="0"/>
              </a:rPr>
              <a:t>¿Qué es? </a:t>
            </a:r>
          </a:p>
          <a:p>
            <a:pPr algn="just" eaLnBrk="1" hangingPunct="1">
              <a:lnSpc>
                <a:spcPct val="115000"/>
              </a:lnSpc>
              <a:spcBef>
                <a:spcPct val="50000"/>
              </a:spcBef>
            </a:pPr>
            <a:r>
              <a:rPr lang="es-ES" altLang="es-ES" sz="1600" dirty="0">
                <a:latin typeface="Tahoma" pitchFamily="34" charset="0"/>
              </a:rPr>
              <a:t>Es el documento donde expresas tu opinión sobre tu </a:t>
            </a:r>
            <a:r>
              <a:rPr lang="es-ES" altLang="es-ES" sz="1600" b="1" dirty="0">
                <a:latin typeface="Tahoma" pitchFamily="34" charset="0"/>
              </a:rPr>
              <a:t>experiencia ERASMUS</a:t>
            </a:r>
            <a:r>
              <a:rPr lang="es-ES" altLang="es-ES" sz="1600" dirty="0">
                <a:latin typeface="Tahoma" pitchFamily="34" charset="0"/>
              </a:rPr>
              <a:t>.</a:t>
            </a:r>
          </a:p>
          <a:p>
            <a:pPr algn="just" eaLnBrk="1" hangingPunct="1">
              <a:lnSpc>
                <a:spcPct val="115000"/>
              </a:lnSpc>
              <a:spcBef>
                <a:spcPct val="50000"/>
              </a:spcBef>
            </a:pPr>
            <a:r>
              <a:rPr lang="es-ES" altLang="es-ES" sz="1800" b="1" dirty="0">
                <a:solidFill>
                  <a:srgbClr val="006600"/>
                </a:solidFill>
                <a:latin typeface="Tahoma" pitchFamily="34" charset="0"/>
              </a:rPr>
              <a:t>¿Dónde se presenta?</a:t>
            </a:r>
            <a:r>
              <a:rPr lang="es-ES" altLang="es-ES" sz="1800" dirty="0">
                <a:solidFill>
                  <a:srgbClr val="006600"/>
                </a:solidFill>
                <a:latin typeface="Tahoma" pitchFamily="34" charset="0"/>
              </a:rPr>
              <a:t> </a:t>
            </a:r>
          </a:p>
          <a:p>
            <a:pPr algn="just" eaLnBrk="1" hangingPunct="1">
              <a:lnSpc>
                <a:spcPct val="115000"/>
              </a:lnSpc>
              <a:spcBef>
                <a:spcPct val="50000"/>
              </a:spcBef>
            </a:pPr>
            <a:r>
              <a:rPr lang="es-ES" altLang="es-ES" sz="1600" dirty="0">
                <a:latin typeface="Tahoma" pitchFamily="34" charset="0"/>
              </a:rPr>
              <a:t>Recibiréis un email por parte de la Comisión Europea para cumplimentarlo. Será Online.</a:t>
            </a:r>
          </a:p>
          <a:p>
            <a:pPr algn="just" eaLnBrk="1" hangingPunct="1">
              <a:lnSpc>
                <a:spcPct val="115000"/>
              </a:lnSpc>
              <a:spcBef>
                <a:spcPct val="50000"/>
              </a:spcBef>
            </a:pPr>
            <a:r>
              <a:rPr lang="es-ES" altLang="es-ES" sz="1600" dirty="0">
                <a:latin typeface="Tahoma" pitchFamily="34" charset="0"/>
              </a:rPr>
              <a:t>Es </a:t>
            </a:r>
            <a:r>
              <a:rPr lang="es-ES" altLang="es-ES" sz="1600" b="1" dirty="0">
                <a:latin typeface="Tahoma" pitchFamily="34" charset="0"/>
              </a:rPr>
              <a:t>indispensable para cobrar la beca. </a:t>
            </a:r>
          </a:p>
        </p:txBody>
      </p:sp>
    </p:spTree>
    <p:extLst>
      <p:ext uri="{BB962C8B-B14F-4D97-AF65-F5344CB8AC3E}">
        <p14:creationId xmlns:p14="http://schemas.microsoft.com/office/powerpoint/2010/main" val="740341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5604" name="Text Box 3"/>
          <p:cNvSpPr txBox="1">
            <a:spLocks noChangeArrowheads="1"/>
          </p:cNvSpPr>
          <p:nvPr/>
        </p:nvSpPr>
        <p:spPr bwMode="auto">
          <a:xfrm>
            <a:off x="179388" y="981075"/>
            <a:ext cx="878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a:solidFill>
                  <a:srgbClr val="CC3300"/>
                </a:solidFill>
                <a:latin typeface="Tahoma" pitchFamily="34" charset="0"/>
              </a:rPr>
              <a:t>11. CONVENIO FINANCIERO</a:t>
            </a:r>
          </a:p>
        </p:txBody>
      </p:sp>
      <p:sp>
        <p:nvSpPr>
          <p:cNvPr id="25605" name="Rectangle 4"/>
          <p:cNvSpPr>
            <a:spLocks noChangeArrowheads="1"/>
          </p:cNvSpPr>
          <p:nvPr/>
        </p:nvSpPr>
        <p:spPr bwMode="auto">
          <a:xfrm>
            <a:off x="250825" y="1700213"/>
            <a:ext cx="8353425" cy="475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b="1" dirty="0">
                <a:solidFill>
                  <a:srgbClr val="336600"/>
                </a:solidFill>
                <a:latin typeface="Tahoma" pitchFamily="34" charset="0"/>
              </a:rPr>
              <a:t>¿Qué es? </a:t>
            </a:r>
          </a:p>
          <a:p>
            <a:pPr algn="just" eaLnBrk="1" hangingPunct="1">
              <a:lnSpc>
                <a:spcPct val="115000"/>
              </a:lnSpc>
              <a:spcBef>
                <a:spcPct val="50000"/>
              </a:spcBef>
            </a:pPr>
            <a:r>
              <a:rPr lang="es-ES" altLang="es-ES" sz="1400" dirty="0">
                <a:latin typeface="Tahoma" pitchFamily="34" charset="0"/>
              </a:rPr>
              <a:t>El </a:t>
            </a:r>
            <a:r>
              <a:rPr lang="es-ES" altLang="es-ES" sz="1400" b="1" dirty="0">
                <a:latin typeface="Tahoma" pitchFamily="34" charset="0"/>
              </a:rPr>
              <a:t>contrato</a:t>
            </a:r>
            <a:r>
              <a:rPr lang="es-ES" altLang="es-ES" sz="1400" dirty="0">
                <a:latin typeface="Tahoma" pitchFamily="34" charset="0"/>
              </a:rPr>
              <a:t> por el que el estudiantado se compromete a realizar su </a:t>
            </a:r>
            <a:r>
              <a:rPr lang="es-ES" altLang="es-ES" sz="1400" b="1" dirty="0">
                <a:latin typeface="Tahoma" pitchFamily="34" charset="0"/>
              </a:rPr>
              <a:t>estancia ERASMUS</a:t>
            </a:r>
            <a:r>
              <a:rPr lang="es-ES" altLang="es-ES" sz="1400" dirty="0">
                <a:latin typeface="Tahoma" pitchFamily="34" charset="0"/>
              </a:rPr>
              <a:t> </a:t>
            </a:r>
            <a:r>
              <a:rPr lang="es-ES" altLang="es-ES" sz="1400" u="sng" dirty="0">
                <a:latin typeface="Tahoma" pitchFamily="34" charset="0"/>
              </a:rPr>
              <a:t>en la forma y plazos acordados</a:t>
            </a:r>
            <a:r>
              <a:rPr lang="es-ES" altLang="es-ES" sz="1400" dirty="0">
                <a:latin typeface="Tahoma" pitchFamily="34" charset="0"/>
              </a:rPr>
              <a:t> y por el que la UMH se compromete a abonarle la cantidad en él estipulada.</a:t>
            </a:r>
          </a:p>
          <a:p>
            <a:pPr algn="just" eaLnBrk="1" hangingPunct="1">
              <a:lnSpc>
                <a:spcPct val="115000"/>
              </a:lnSpc>
              <a:spcBef>
                <a:spcPct val="50000"/>
              </a:spcBef>
            </a:pPr>
            <a:r>
              <a:rPr lang="es-ES" altLang="es-ES" sz="1600" b="1" dirty="0">
                <a:solidFill>
                  <a:srgbClr val="336600"/>
                </a:solidFill>
                <a:latin typeface="Tahoma" pitchFamily="34" charset="0"/>
              </a:rPr>
              <a:t>¿Cuándo se firma?</a:t>
            </a:r>
          </a:p>
          <a:p>
            <a:pPr algn="just" eaLnBrk="1" hangingPunct="1">
              <a:lnSpc>
                <a:spcPct val="115000"/>
              </a:lnSpc>
              <a:spcBef>
                <a:spcPct val="50000"/>
              </a:spcBef>
            </a:pPr>
            <a:r>
              <a:rPr lang="es-ES" altLang="es-ES" sz="1400" dirty="0">
                <a:latin typeface="Tahoma" pitchFamily="34" charset="0"/>
              </a:rPr>
              <a:t>Durante la primera quincena de</a:t>
            </a:r>
            <a:r>
              <a:rPr lang="es-ES" altLang="es-ES" sz="1400" b="1" dirty="0">
                <a:latin typeface="Tahoma" pitchFamily="34" charset="0"/>
              </a:rPr>
              <a:t> julio</a:t>
            </a:r>
            <a:r>
              <a:rPr lang="es-ES" altLang="es-ES" sz="1400" dirty="0">
                <a:latin typeface="Tahoma" pitchFamily="34" charset="0"/>
              </a:rPr>
              <a:t> tendrás el modelo disponible en tu acceso personalizado. Deberás de imprimirlo, firmarlo </a:t>
            </a:r>
            <a:r>
              <a:rPr lang="es-ES" altLang="es-ES" sz="1400" b="1" dirty="0">
                <a:latin typeface="Tahoma" pitchFamily="34" charset="0"/>
              </a:rPr>
              <a:t>con certificado digital obligatoriamente </a:t>
            </a:r>
            <a:r>
              <a:rPr lang="es-ES" altLang="es-ES" sz="1400" dirty="0">
                <a:latin typeface="Tahoma" pitchFamily="34" charset="0"/>
              </a:rPr>
              <a:t>y remitirlo a la SRRII.</a:t>
            </a:r>
          </a:p>
          <a:p>
            <a:pPr algn="just" eaLnBrk="1" hangingPunct="1">
              <a:lnSpc>
                <a:spcPct val="115000"/>
              </a:lnSpc>
              <a:spcBef>
                <a:spcPct val="50000"/>
              </a:spcBef>
            </a:pPr>
            <a:r>
              <a:rPr lang="es-ES" altLang="es-ES" sz="1600" b="1" dirty="0">
                <a:latin typeface="Tahoma" pitchFamily="34" charset="0"/>
              </a:rPr>
              <a:t>La movilidad Erasmus puede ser financiada por:</a:t>
            </a:r>
          </a:p>
          <a:p>
            <a:pPr lvl="1" algn="just" eaLnBrk="1" hangingPunct="1">
              <a:lnSpc>
                <a:spcPct val="115000"/>
              </a:lnSpc>
              <a:spcBef>
                <a:spcPct val="50000"/>
              </a:spcBef>
              <a:buFontTx/>
              <a:buChar char="•"/>
            </a:pPr>
            <a:r>
              <a:rPr lang="es-ES" altLang="es-ES" sz="1400" dirty="0">
                <a:latin typeface="Tahoma" pitchFamily="34" charset="0"/>
              </a:rPr>
              <a:t> Comisión Europea (SEPIE). </a:t>
            </a:r>
          </a:p>
          <a:p>
            <a:pPr lvl="1" algn="just" eaLnBrk="1" hangingPunct="1">
              <a:lnSpc>
                <a:spcPct val="115000"/>
              </a:lnSpc>
              <a:spcBef>
                <a:spcPct val="50000"/>
              </a:spcBef>
              <a:buFontTx/>
              <a:buChar char="•"/>
            </a:pPr>
            <a:r>
              <a:rPr lang="es-ES" altLang="es-ES" sz="1400" dirty="0">
                <a:latin typeface="Tahoma" pitchFamily="34" charset="0"/>
              </a:rPr>
              <a:t> Ayudas Adicionales para la movilidad Erasmus con necesidades especiales (grave discapacidad) (SEPIE)</a:t>
            </a:r>
          </a:p>
          <a:p>
            <a:pPr lvl="1" algn="just" eaLnBrk="1" hangingPunct="1">
              <a:lnSpc>
                <a:spcPct val="115000"/>
              </a:lnSpc>
              <a:spcBef>
                <a:spcPct val="50000"/>
              </a:spcBef>
              <a:buFontTx/>
              <a:buChar char="•"/>
            </a:pPr>
            <a:r>
              <a:rPr lang="es-ES" altLang="es-ES" sz="1400" dirty="0">
                <a:latin typeface="Tahoma" pitchFamily="34" charset="0"/>
              </a:rPr>
              <a:t> Generalitat Valenciana</a:t>
            </a:r>
          </a:p>
          <a:p>
            <a:pPr lvl="1" algn="just" eaLnBrk="1" hangingPunct="1">
              <a:lnSpc>
                <a:spcPct val="115000"/>
              </a:lnSpc>
              <a:spcBef>
                <a:spcPct val="50000"/>
              </a:spcBef>
              <a:buFontTx/>
              <a:buChar char="•"/>
            </a:pPr>
            <a:r>
              <a:rPr lang="es-ES" altLang="es-ES" sz="1400" dirty="0">
                <a:latin typeface="Tahoma" pitchFamily="34" charset="0"/>
              </a:rPr>
              <a:t> Banco Santander</a:t>
            </a:r>
          </a:p>
          <a:p>
            <a:pPr lvl="1" algn="just" eaLnBrk="1" hangingPunct="1">
              <a:lnSpc>
                <a:spcPct val="115000"/>
              </a:lnSpc>
              <a:spcBef>
                <a:spcPct val="50000"/>
              </a:spcBef>
              <a:buFontTx/>
              <a:buChar char="•"/>
            </a:pPr>
            <a:r>
              <a:rPr lang="es-ES" altLang="es-ES" sz="1400" dirty="0">
                <a:latin typeface="Tahoma" pitchFamily="34" charset="0"/>
              </a:rPr>
              <a:t> UMH</a:t>
            </a:r>
          </a:p>
          <a:p>
            <a:pPr lvl="1" algn="just" eaLnBrk="1" hangingPunct="1">
              <a:lnSpc>
                <a:spcPct val="115000"/>
              </a:lnSpc>
              <a:spcBef>
                <a:spcPct val="50000"/>
              </a:spcBef>
              <a:buFontTx/>
              <a:buChar char="•"/>
            </a:pPr>
            <a:r>
              <a:rPr lang="es-ES" altLang="es-ES" sz="1400" dirty="0">
                <a:latin typeface="Tahoma" pitchFamily="34" charset="0"/>
              </a:rPr>
              <a:t> Algunos Ayuntamientos dan ayudas a los estudiantes ERASMUS. Consulta en el tuyo.</a:t>
            </a:r>
          </a:p>
        </p:txBody>
      </p:sp>
    </p:spTree>
    <p:extLst>
      <p:ext uri="{BB962C8B-B14F-4D97-AF65-F5344CB8AC3E}">
        <p14:creationId xmlns:p14="http://schemas.microsoft.com/office/powerpoint/2010/main" val="4050369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6628" name="Text Box 2"/>
          <p:cNvSpPr txBox="1">
            <a:spLocks noChangeArrowheads="1"/>
          </p:cNvSpPr>
          <p:nvPr/>
        </p:nvSpPr>
        <p:spPr bwMode="auto">
          <a:xfrm>
            <a:off x="1763713" y="928688"/>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FINANCIACIÓN ESTANCIAS ERASMUS </a:t>
            </a:r>
          </a:p>
        </p:txBody>
      </p:sp>
      <p:graphicFrame>
        <p:nvGraphicFramePr>
          <p:cNvPr id="8" name="7 Tabla"/>
          <p:cNvGraphicFramePr>
            <a:graphicFrameLocks noGrp="1"/>
          </p:cNvGraphicFramePr>
          <p:nvPr>
            <p:extLst>
              <p:ext uri="{D42A27DB-BD31-4B8C-83A1-F6EECF244321}">
                <p14:modId xmlns:p14="http://schemas.microsoft.com/office/powerpoint/2010/main" val="2593868012"/>
              </p:ext>
            </p:extLst>
          </p:nvPr>
        </p:nvGraphicFramePr>
        <p:xfrm>
          <a:off x="468313" y="1844675"/>
          <a:ext cx="8207376" cy="4138319"/>
        </p:xfrm>
        <a:graphic>
          <a:graphicData uri="http://schemas.openxmlformats.org/drawingml/2006/table">
            <a:tbl>
              <a:tblPr firstRow="1" bandRow="1">
                <a:tableStyleId>{5C22544A-7EE6-4342-B048-85BDC9FD1C3A}</a:tableStyleId>
              </a:tblPr>
              <a:tblGrid>
                <a:gridCol w="2735792">
                  <a:extLst>
                    <a:ext uri="{9D8B030D-6E8A-4147-A177-3AD203B41FA5}">
                      <a16:colId xmlns:a16="http://schemas.microsoft.com/office/drawing/2014/main" val="20000"/>
                    </a:ext>
                  </a:extLst>
                </a:gridCol>
                <a:gridCol w="2735792">
                  <a:extLst>
                    <a:ext uri="{9D8B030D-6E8A-4147-A177-3AD203B41FA5}">
                      <a16:colId xmlns:a16="http://schemas.microsoft.com/office/drawing/2014/main" val="20001"/>
                    </a:ext>
                  </a:extLst>
                </a:gridCol>
                <a:gridCol w="2735792">
                  <a:extLst>
                    <a:ext uri="{9D8B030D-6E8A-4147-A177-3AD203B41FA5}">
                      <a16:colId xmlns:a16="http://schemas.microsoft.com/office/drawing/2014/main" val="20002"/>
                    </a:ext>
                  </a:extLst>
                </a:gridCol>
              </a:tblGrid>
              <a:tr h="1029387">
                <a:tc>
                  <a:txBody>
                    <a:bodyPr/>
                    <a:lstStyle/>
                    <a:p>
                      <a:pPr algn="ctr"/>
                      <a:r>
                        <a:rPr lang="es-ES" sz="1800" dirty="0">
                          <a:latin typeface="+mj-lt"/>
                        </a:rPr>
                        <a:t>Grupo</a:t>
                      </a:r>
                      <a:r>
                        <a:rPr lang="es-ES" sz="1800" baseline="0" dirty="0">
                          <a:latin typeface="+mj-lt"/>
                        </a:rPr>
                        <a:t> 1</a:t>
                      </a:r>
                      <a:endParaRPr lang="es-ES" sz="1800" b="0" i="0" u="none" strike="noStrike" kern="1200" baseline="0" dirty="0">
                        <a:solidFill>
                          <a:schemeClr val="lt1"/>
                        </a:solidFill>
                        <a:latin typeface="+mj-lt"/>
                        <a:ea typeface="+mn-ea"/>
                        <a:cs typeface="+mn-cs"/>
                      </a:endParaRPr>
                    </a:p>
                    <a:p>
                      <a:pPr algn="ctr"/>
                      <a:r>
                        <a:rPr lang="es-ES" sz="1800" b="0" i="0" u="none" strike="noStrike" kern="1200" baseline="0" dirty="0">
                          <a:solidFill>
                            <a:schemeClr val="lt1"/>
                          </a:solidFill>
                          <a:latin typeface="+mj-lt"/>
                          <a:ea typeface="+mn-ea"/>
                          <a:cs typeface="+mn-cs"/>
                        </a:rPr>
                        <a:t>Países del programa con nivel de vida superior </a:t>
                      </a:r>
                      <a:endParaRPr lang="es-ES" sz="1800" dirty="0">
                        <a:latin typeface="+mj-lt"/>
                      </a:endParaRPr>
                    </a:p>
                  </a:txBody>
                  <a:tcPr marL="91423" marR="91423" marT="45706" marB="45706">
                    <a:solidFill>
                      <a:srgbClr val="C00000"/>
                    </a:solidFill>
                  </a:tcPr>
                </a:tc>
                <a:tc>
                  <a:txBody>
                    <a:bodyPr/>
                    <a:lstStyle/>
                    <a:p>
                      <a:pPr algn="ctr"/>
                      <a:r>
                        <a:rPr lang="es-ES" sz="1800" dirty="0">
                          <a:latin typeface="+mj-lt"/>
                        </a:rPr>
                        <a:t>Grupo 2</a:t>
                      </a:r>
                      <a:endParaRPr lang="es-ES" sz="1800" b="0" i="0" u="none" strike="noStrike" kern="1200" baseline="0" dirty="0">
                        <a:solidFill>
                          <a:schemeClr val="lt1"/>
                        </a:solidFill>
                        <a:latin typeface="+mj-lt"/>
                        <a:ea typeface="+mn-ea"/>
                        <a:cs typeface="+mn-cs"/>
                      </a:endParaRPr>
                    </a:p>
                    <a:p>
                      <a:pPr algn="ctr"/>
                      <a:r>
                        <a:rPr lang="es-ES" sz="1800" b="0" i="0" u="none" strike="noStrike" kern="1200" baseline="0" dirty="0">
                          <a:solidFill>
                            <a:schemeClr val="lt1"/>
                          </a:solidFill>
                          <a:latin typeface="+mj-lt"/>
                          <a:ea typeface="+mn-ea"/>
                          <a:cs typeface="+mn-cs"/>
                        </a:rPr>
                        <a:t>Países del programa con nivel de vida medio </a:t>
                      </a:r>
                      <a:endParaRPr lang="es-ES" sz="1800" dirty="0">
                        <a:latin typeface="+mj-lt"/>
                      </a:endParaRPr>
                    </a:p>
                  </a:txBody>
                  <a:tcPr marL="91423" marR="91423" marT="45706" marB="45706">
                    <a:solidFill>
                      <a:srgbClr val="0070C0"/>
                    </a:solidFill>
                  </a:tcPr>
                </a:tc>
                <a:tc>
                  <a:txBody>
                    <a:bodyPr/>
                    <a:lstStyle/>
                    <a:p>
                      <a:pPr algn="ctr"/>
                      <a:r>
                        <a:rPr lang="es-ES" sz="1800" dirty="0">
                          <a:latin typeface="+mj-lt"/>
                        </a:rPr>
                        <a:t>Grupo 3</a:t>
                      </a:r>
                      <a:endParaRPr lang="es-ES" sz="1800" b="0" i="0" u="none" strike="noStrike" kern="1200" baseline="0" dirty="0">
                        <a:solidFill>
                          <a:schemeClr val="lt1"/>
                        </a:solidFill>
                        <a:latin typeface="+mj-lt"/>
                        <a:ea typeface="+mn-ea"/>
                        <a:cs typeface="+mn-cs"/>
                      </a:endParaRPr>
                    </a:p>
                    <a:p>
                      <a:pPr algn="ctr"/>
                      <a:r>
                        <a:rPr lang="es-ES" sz="1800" b="0" i="0" u="none" strike="noStrike" kern="1200" baseline="0" dirty="0">
                          <a:solidFill>
                            <a:schemeClr val="lt1"/>
                          </a:solidFill>
                          <a:latin typeface="+mj-lt"/>
                          <a:ea typeface="+mn-ea"/>
                          <a:cs typeface="+mn-cs"/>
                        </a:rPr>
                        <a:t>Países del programa con nivel de vida inferior </a:t>
                      </a:r>
                      <a:endParaRPr lang="es-ES" sz="1800" dirty="0">
                        <a:latin typeface="+mj-lt"/>
                      </a:endParaRPr>
                    </a:p>
                  </a:txBody>
                  <a:tcPr marL="91423" marR="91423" marT="45706" marB="45706">
                    <a:solidFill>
                      <a:srgbClr val="009900"/>
                    </a:solidFill>
                  </a:tcPr>
                </a:tc>
                <a:extLst>
                  <a:ext uri="{0D108BD9-81ED-4DB2-BD59-A6C34878D82A}">
                    <a16:rowId xmlns:a16="http://schemas.microsoft.com/office/drawing/2014/main" val="10000"/>
                  </a:ext>
                </a:extLst>
              </a:tr>
              <a:tr h="2834588">
                <a:tc>
                  <a:txBody>
                    <a:bodyPr/>
                    <a:lstStyle/>
                    <a:p>
                      <a:pPr algn="l"/>
                      <a:endParaRPr lang="es-ES" sz="1800" b="0" i="0" u="none" strike="noStrike" kern="1200" baseline="0" dirty="0">
                        <a:solidFill>
                          <a:schemeClr val="dk1"/>
                        </a:solidFill>
                        <a:latin typeface="+mj-lt"/>
                        <a:ea typeface="+mn-ea"/>
                        <a:cs typeface="+mn-cs"/>
                      </a:endParaRPr>
                    </a:p>
                    <a:p>
                      <a:pPr algn="l"/>
                      <a:r>
                        <a:rPr lang="es-ES" sz="1800" b="0" i="0" u="none" strike="noStrike" kern="1200" baseline="0" dirty="0">
                          <a:solidFill>
                            <a:schemeClr val="dk1"/>
                          </a:solidFill>
                          <a:latin typeface="+mj-lt"/>
                          <a:ea typeface="+mn-ea"/>
                          <a:cs typeface="+mn-cs"/>
                        </a:rPr>
                        <a:t>Alemania, Austria, Bélgica, Dinamarca, Finlandia, Francia, Irlanda, Islandia, Italia,  Liechtenstein, Luxemburgo, Noruega, Países Bajos,  Suecia.</a:t>
                      </a:r>
                    </a:p>
                    <a:p>
                      <a:pPr algn="l"/>
                      <a:endParaRPr lang="es-ES" sz="1800" b="0" i="0" u="none" strike="noStrike" kern="1200" baseline="0" dirty="0">
                        <a:solidFill>
                          <a:schemeClr val="dk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dirty="0">
                          <a:solidFill>
                            <a:schemeClr val="dk1"/>
                          </a:solidFill>
                          <a:latin typeface="+mn-lt"/>
                          <a:ea typeface="+mn-ea"/>
                          <a:cs typeface="+mn-cs"/>
                        </a:rPr>
                        <a:t>	</a:t>
                      </a:r>
                    </a:p>
                    <a:p>
                      <a:pPr algn="l"/>
                      <a:r>
                        <a:rPr lang="es-ES" sz="1800" b="0" i="0" u="none" strike="noStrike" kern="1200" baseline="0" dirty="0">
                          <a:solidFill>
                            <a:schemeClr val="dk1"/>
                          </a:solidFill>
                          <a:latin typeface="+mj-lt"/>
                          <a:ea typeface="+mn-ea"/>
                          <a:cs typeface="+mn-cs"/>
                        </a:rPr>
                        <a:t>	</a:t>
                      </a:r>
                    </a:p>
                    <a:p>
                      <a:pPr algn="l"/>
                      <a:endParaRPr lang="es-ES" sz="1800" dirty="0">
                        <a:latin typeface="+mj-lt"/>
                      </a:endParaRPr>
                    </a:p>
                  </a:txBody>
                  <a:tcPr marL="91423" marR="91423" marT="45706" marB="45706">
                    <a:solidFill>
                      <a:srgbClr val="C00000">
                        <a:alpha val="20000"/>
                      </a:srgbClr>
                    </a:solidFill>
                  </a:tcPr>
                </a:tc>
                <a:tc>
                  <a:txBody>
                    <a:bodyPr/>
                    <a:lstStyle/>
                    <a:p>
                      <a:pPr algn="l"/>
                      <a:endParaRPr lang="es-ES" sz="1800" b="0" i="0" u="none" strike="noStrike" kern="1200" baseline="0" dirty="0">
                        <a:solidFill>
                          <a:schemeClr val="dk1"/>
                        </a:solidFill>
                        <a:latin typeface="+mj-lt"/>
                        <a:ea typeface="+mn-ea"/>
                        <a:cs typeface="+mn-cs"/>
                      </a:endParaRPr>
                    </a:p>
                    <a:p>
                      <a:pPr algn="l"/>
                      <a:r>
                        <a:rPr lang="es-ES" sz="1800" b="0" i="0" u="none" strike="noStrike" kern="1200" baseline="0" dirty="0">
                          <a:solidFill>
                            <a:schemeClr val="dk1"/>
                          </a:solidFill>
                          <a:latin typeface="+mj-lt"/>
                          <a:ea typeface="+mn-ea"/>
                          <a:cs typeface="+mn-cs"/>
                        </a:rPr>
                        <a:t>Chipre, Chequia, Eslovaquia, Eslovenia, Estonia, Grecia, Letonia, Malta, Portugal	</a:t>
                      </a:r>
                    </a:p>
                    <a:p>
                      <a:pPr algn="l"/>
                      <a:endParaRPr lang="es-ES" sz="1800" dirty="0">
                        <a:latin typeface="+mj-lt"/>
                      </a:endParaRPr>
                    </a:p>
                  </a:txBody>
                  <a:tcPr marL="91423" marR="91423" marT="45706" marB="45706">
                    <a:solidFill>
                      <a:srgbClr val="0070C0">
                        <a:alpha val="20000"/>
                      </a:srgbClr>
                    </a:solidFill>
                  </a:tcPr>
                </a:tc>
                <a:tc>
                  <a:txBody>
                    <a:bodyPr/>
                    <a:lstStyle/>
                    <a:p>
                      <a:pPr algn="l"/>
                      <a:endParaRPr lang="es-ES" sz="1800" b="0" i="0" u="none" strike="noStrike" kern="1200" baseline="0" dirty="0">
                        <a:solidFill>
                          <a:schemeClr val="dk1"/>
                        </a:solidFill>
                        <a:latin typeface="+mj-lt"/>
                        <a:ea typeface="+mn-ea"/>
                        <a:cs typeface="+mn-cs"/>
                      </a:endParaRPr>
                    </a:p>
                    <a:p>
                      <a:pPr algn="l"/>
                      <a:r>
                        <a:rPr lang="es-ES" sz="1800" b="0" i="0" u="none" strike="noStrike" kern="1200" baseline="0" dirty="0">
                          <a:solidFill>
                            <a:schemeClr val="dk1"/>
                          </a:solidFill>
                          <a:latin typeface="+mj-lt"/>
                          <a:ea typeface="+mn-ea"/>
                          <a:cs typeface="+mn-cs"/>
                        </a:rPr>
                        <a:t>Bulgaria, </a:t>
                      </a:r>
                      <a:r>
                        <a:rPr lang="es-ES" sz="1800" b="0" i="0" u="none" strike="noStrike" kern="1200" baseline="0" dirty="0">
                          <a:solidFill>
                            <a:schemeClr val="dk1"/>
                          </a:solidFill>
                          <a:latin typeface="+mn-lt"/>
                          <a:ea typeface="+mn-ea"/>
                          <a:cs typeface="+mn-cs"/>
                        </a:rPr>
                        <a:t>Croacia,</a:t>
                      </a:r>
                      <a:r>
                        <a:rPr lang="es-ES" sz="1800" b="0" i="0" u="none" strike="noStrike" kern="1200" baseline="0" dirty="0">
                          <a:solidFill>
                            <a:schemeClr val="dk1"/>
                          </a:solidFill>
                          <a:latin typeface="+mj-lt"/>
                          <a:ea typeface="+mn-ea"/>
                          <a:cs typeface="+mn-cs"/>
                        </a:rPr>
                        <a:t> Hungría, Lituania, Macedonia del Norte, Polonia,</a:t>
                      </a:r>
                      <a:r>
                        <a:rPr lang="es-ES" sz="1800" b="0" i="0" u="none" strike="noStrike" kern="1200" baseline="0" dirty="0">
                          <a:solidFill>
                            <a:schemeClr val="dk1"/>
                          </a:solidFill>
                          <a:latin typeface="+mn-lt"/>
                          <a:ea typeface="+mn-ea"/>
                          <a:cs typeface="+mn-cs"/>
                        </a:rPr>
                        <a:t> Rumanía, Serbia y Turquía </a:t>
                      </a:r>
                      <a:r>
                        <a:rPr lang="es-ES" sz="1800" b="0" i="0" u="none" strike="noStrike" kern="1200" baseline="0" dirty="0">
                          <a:solidFill>
                            <a:schemeClr val="dk1"/>
                          </a:solidFill>
                          <a:latin typeface="+mj-lt"/>
                          <a:ea typeface="+mn-ea"/>
                          <a:cs typeface="+mn-cs"/>
                        </a:rPr>
                        <a:t>	</a:t>
                      </a:r>
                    </a:p>
                    <a:p>
                      <a:pPr algn="l"/>
                      <a:endParaRPr lang="es-ES" sz="1800" dirty="0">
                        <a:latin typeface="+mj-lt"/>
                      </a:endParaRPr>
                    </a:p>
                  </a:txBody>
                  <a:tcPr marL="91423" marR="91423" marT="45706" marB="45706">
                    <a:solidFill>
                      <a:srgbClr val="009900">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608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220" name="Text Box 2"/>
          <p:cNvSpPr txBox="1">
            <a:spLocks noChangeArrowheads="1"/>
          </p:cNvSpPr>
          <p:nvPr/>
        </p:nvSpPr>
        <p:spPr bwMode="auto">
          <a:xfrm>
            <a:off x="755576" y="3645024"/>
            <a:ext cx="79208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3200" b="1" dirty="0">
                <a:solidFill>
                  <a:srgbClr val="006600"/>
                </a:solidFill>
                <a:latin typeface="Tahoma" pitchFamily="34" charset="0"/>
              </a:rPr>
              <a:t>CHARLA SOBRE LOS DOCUMENTOS ACADÉMICOS ERASMUS QUE TIENES QUE CONOCER</a:t>
            </a:r>
          </a:p>
        </p:txBody>
      </p:sp>
      <p:sp>
        <p:nvSpPr>
          <p:cNvPr id="9221" name="Text Box 7"/>
          <p:cNvSpPr txBox="1">
            <a:spLocks noChangeArrowheads="1"/>
          </p:cNvSpPr>
          <p:nvPr/>
        </p:nvSpPr>
        <p:spPr bwMode="auto">
          <a:xfrm>
            <a:off x="1669246" y="2027763"/>
            <a:ext cx="58785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s-ES" sz="4000" b="1" dirty="0">
                <a:solidFill>
                  <a:srgbClr val="CC3300"/>
                </a:solidFill>
                <a:latin typeface="Tahoma" pitchFamily="34" charset="0"/>
              </a:rPr>
              <a:t>PROGRAMA ERASMUS</a:t>
            </a:r>
          </a:p>
        </p:txBody>
      </p:sp>
    </p:spTree>
    <p:extLst>
      <p:ext uri="{BB962C8B-B14F-4D97-AF65-F5344CB8AC3E}">
        <p14:creationId xmlns:p14="http://schemas.microsoft.com/office/powerpoint/2010/main" val="343565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7651" name="Text Box 2"/>
          <p:cNvSpPr txBox="1">
            <a:spLocks noChangeArrowheads="1"/>
          </p:cNvSpPr>
          <p:nvPr/>
        </p:nvSpPr>
        <p:spPr bwMode="auto">
          <a:xfrm>
            <a:off x="1763713" y="692150"/>
            <a:ext cx="6096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800" b="1" dirty="0">
                <a:solidFill>
                  <a:srgbClr val="CC3300"/>
                </a:solidFill>
                <a:latin typeface="Tahoma" pitchFamily="34" charset="0"/>
              </a:rPr>
              <a:t>FINANCIACIÓN ESTANCIAS ERASMUS</a:t>
            </a:r>
          </a:p>
          <a:p>
            <a:pPr algn="ctr" eaLnBrk="1" hangingPunct="1">
              <a:spcBef>
                <a:spcPct val="50000"/>
              </a:spcBef>
            </a:pPr>
            <a:r>
              <a:rPr lang="es-ES" altLang="es-ES" sz="1800" b="1" dirty="0">
                <a:solidFill>
                  <a:srgbClr val="CC3300"/>
                </a:solidFill>
                <a:latin typeface="Tahoma" pitchFamily="34" charset="0"/>
              </a:rPr>
              <a:t>Comisión Europea (SEPIE)  </a:t>
            </a:r>
          </a:p>
        </p:txBody>
      </p:sp>
      <p:graphicFrame>
        <p:nvGraphicFramePr>
          <p:cNvPr id="7" name="Group 65"/>
          <p:cNvGraphicFramePr>
            <a:graphicFrameLocks noGrp="1"/>
          </p:cNvGraphicFramePr>
          <p:nvPr>
            <p:extLst>
              <p:ext uri="{D42A27DB-BD31-4B8C-83A1-F6EECF244321}">
                <p14:modId xmlns:p14="http://schemas.microsoft.com/office/powerpoint/2010/main" val="4026569653"/>
              </p:ext>
            </p:extLst>
          </p:nvPr>
        </p:nvGraphicFramePr>
        <p:xfrm>
          <a:off x="395288" y="1484784"/>
          <a:ext cx="8462962" cy="1105830"/>
        </p:xfrm>
        <a:graphic>
          <a:graphicData uri="http://schemas.openxmlformats.org/drawingml/2006/table">
            <a:tbl>
              <a:tblPr/>
              <a:tblGrid>
                <a:gridCol w="1512416">
                  <a:extLst>
                    <a:ext uri="{9D8B030D-6E8A-4147-A177-3AD203B41FA5}">
                      <a16:colId xmlns:a16="http://schemas.microsoft.com/office/drawing/2014/main" val="20000"/>
                    </a:ext>
                  </a:extLst>
                </a:gridCol>
                <a:gridCol w="1224113">
                  <a:extLst>
                    <a:ext uri="{9D8B030D-6E8A-4147-A177-3AD203B41FA5}">
                      <a16:colId xmlns:a16="http://schemas.microsoft.com/office/drawing/2014/main" val="20001"/>
                    </a:ext>
                  </a:extLst>
                </a:gridCol>
                <a:gridCol w="1224236">
                  <a:extLst>
                    <a:ext uri="{9D8B030D-6E8A-4147-A177-3AD203B41FA5}">
                      <a16:colId xmlns:a16="http://schemas.microsoft.com/office/drawing/2014/main" val="20002"/>
                    </a:ext>
                  </a:extLst>
                </a:gridCol>
                <a:gridCol w="1152222">
                  <a:extLst>
                    <a:ext uri="{9D8B030D-6E8A-4147-A177-3AD203B41FA5}">
                      <a16:colId xmlns:a16="http://schemas.microsoft.com/office/drawing/2014/main" val="20003"/>
                    </a:ext>
                  </a:extLst>
                </a:gridCol>
                <a:gridCol w="3349975">
                  <a:extLst>
                    <a:ext uri="{9D8B030D-6E8A-4147-A177-3AD203B41FA5}">
                      <a16:colId xmlns:a16="http://schemas.microsoft.com/office/drawing/2014/main" val="20004"/>
                    </a:ext>
                  </a:extLst>
                </a:gridCol>
              </a:tblGrid>
              <a:tr h="4656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Ayuda</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36" marB="4573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mj-lt"/>
                          <a:ea typeface="Times New Roman" pitchFamily="18" charset="0"/>
                          <a:cs typeface="Arial" charset="0"/>
                        </a:rPr>
                        <a:t>Grupo 1</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mj-lt"/>
                          <a:ea typeface="Times New Roman" pitchFamily="18" charset="0"/>
                          <a:cs typeface="Arial" charset="0"/>
                        </a:rPr>
                        <a:t>Grupo 2</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mj-lt"/>
                          <a:ea typeface="Times New Roman" pitchFamily="18" charset="0"/>
                          <a:cs typeface="Arial" charset="0"/>
                        </a:rPr>
                        <a:t>Grupo 3</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mj-lt"/>
                          <a:ea typeface="Times New Roman" pitchFamily="18" charset="0"/>
                          <a:cs typeface="Arial" charset="0"/>
                        </a:rPr>
                        <a:t>Plazos</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Comisión Europea (SEPIE)</a:t>
                      </a:r>
                    </a:p>
                  </a:txBody>
                  <a:tcPr marL="91451" marR="91451" marT="45736" marB="4573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1400" b="1" i="0" u="none" strike="noStrike" kern="1200" baseline="0" dirty="0">
                          <a:solidFill>
                            <a:schemeClr val="dk1"/>
                          </a:solidFill>
                          <a:latin typeface="+mj-lt"/>
                          <a:ea typeface="+mn-ea"/>
                          <a:cs typeface="+mn-cs"/>
                        </a:rPr>
                        <a:t>375 €/mes</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mj-lt"/>
                          <a:ea typeface="Times New Roman" pitchFamily="18" charset="0"/>
                          <a:cs typeface="Arial" charset="0"/>
                        </a:rPr>
                        <a:t>325 €/mes</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mj-lt"/>
                          <a:ea typeface="Times New Roman" pitchFamily="18" charset="0"/>
                          <a:cs typeface="Arial" charset="0"/>
                        </a:rPr>
                        <a:t>275 €/mes</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Times New Roman" pitchFamily="18" charset="0"/>
                          <a:cs typeface="Arial" charset="0"/>
                        </a:rPr>
                        <a:t>70% a la recepción del Certificado de incorporación</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Times New Roman" pitchFamily="18" charset="0"/>
                          <a:cs typeface="Arial" charset="0"/>
                        </a:rPr>
                        <a:t>30% a la recepción del Certificado de Estancia</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FDE3539F-E873-C1B1-0A3A-115D71BBC991}"/>
              </a:ext>
            </a:extLst>
          </p:cNvPr>
          <p:cNvGraphicFramePr>
            <a:graphicFrameLocks noGrp="1"/>
          </p:cNvGraphicFramePr>
          <p:nvPr>
            <p:extLst>
              <p:ext uri="{D42A27DB-BD31-4B8C-83A1-F6EECF244321}">
                <p14:modId xmlns:p14="http://schemas.microsoft.com/office/powerpoint/2010/main" val="3677143936"/>
              </p:ext>
            </p:extLst>
          </p:nvPr>
        </p:nvGraphicFramePr>
        <p:xfrm>
          <a:off x="396740" y="2584466"/>
          <a:ext cx="8462962" cy="640096"/>
        </p:xfrm>
        <a:graphic>
          <a:graphicData uri="http://schemas.openxmlformats.org/drawingml/2006/table">
            <a:tbl>
              <a:tblPr/>
              <a:tblGrid>
                <a:gridCol w="1512416">
                  <a:extLst>
                    <a:ext uri="{9D8B030D-6E8A-4147-A177-3AD203B41FA5}">
                      <a16:colId xmlns:a16="http://schemas.microsoft.com/office/drawing/2014/main" val="3311366307"/>
                    </a:ext>
                  </a:extLst>
                </a:gridCol>
                <a:gridCol w="6950546">
                  <a:extLst>
                    <a:ext uri="{9D8B030D-6E8A-4147-A177-3AD203B41FA5}">
                      <a16:colId xmlns:a16="http://schemas.microsoft.com/office/drawing/2014/main" val="619727045"/>
                    </a:ext>
                  </a:extLst>
                </a:gridCol>
              </a:tblGrid>
              <a:tr h="5586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MECD/Comisión Europea</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28" marB="4572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Times New Roman" pitchFamily="18"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Times New Roman" pitchFamily="18" charset="0"/>
                          <a:cs typeface="Arial" charset="0"/>
                        </a:rPr>
                        <a:t>250€/mes  (financiación adicional a becarios MECD (curso 2024/2025)</a:t>
                      </a:r>
                      <a:endParaRPr kumimoji="0" lang="es-E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3666392"/>
                  </a:ext>
                </a:extLst>
              </a:tr>
            </a:tbl>
          </a:graphicData>
        </a:graphic>
      </p:graphicFrame>
      <p:sp>
        <p:nvSpPr>
          <p:cNvPr id="6" name="CuadroTexto 5">
            <a:extLst>
              <a:ext uri="{FF2B5EF4-FFF2-40B4-BE49-F238E27FC236}">
                <a16:creationId xmlns:a16="http://schemas.microsoft.com/office/drawing/2014/main" id="{F74FA9A3-EA7E-2BB4-3DC2-AAA7F5F2F1DE}"/>
              </a:ext>
            </a:extLst>
          </p:cNvPr>
          <p:cNvSpPr txBox="1"/>
          <p:nvPr/>
        </p:nvSpPr>
        <p:spPr>
          <a:xfrm>
            <a:off x="2123728" y="3183359"/>
            <a:ext cx="4824536" cy="461665"/>
          </a:xfrm>
          <a:prstGeom prst="rect">
            <a:avLst/>
          </a:prstGeom>
          <a:noFill/>
        </p:spPr>
        <p:txBody>
          <a:bodyPr wrap="square" rtlCol="0">
            <a:spAutoFit/>
          </a:bodyPr>
          <a:lstStyle/>
          <a:p>
            <a:pPr algn="ctr"/>
            <a:r>
              <a:rPr lang="es-ES" sz="2400" b="1" dirty="0">
                <a:solidFill>
                  <a:srgbClr val="CC3300"/>
                </a:solidFill>
              </a:rPr>
              <a:t>Ayuda de viaje según distancia</a:t>
            </a:r>
          </a:p>
        </p:txBody>
      </p:sp>
      <p:graphicFrame>
        <p:nvGraphicFramePr>
          <p:cNvPr id="8" name="Tabla 7">
            <a:extLst>
              <a:ext uri="{FF2B5EF4-FFF2-40B4-BE49-F238E27FC236}">
                <a16:creationId xmlns:a16="http://schemas.microsoft.com/office/drawing/2014/main" id="{BA7D1819-B3E8-C33F-95C8-9A0DD96B81F2}"/>
              </a:ext>
            </a:extLst>
          </p:cNvPr>
          <p:cNvGraphicFramePr>
            <a:graphicFrameLocks noGrp="1"/>
          </p:cNvGraphicFramePr>
          <p:nvPr>
            <p:extLst>
              <p:ext uri="{D42A27DB-BD31-4B8C-83A1-F6EECF244321}">
                <p14:modId xmlns:p14="http://schemas.microsoft.com/office/powerpoint/2010/main" val="866133201"/>
              </p:ext>
            </p:extLst>
          </p:nvPr>
        </p:nvGraphicFramePr>
        <p:xfrm>
          <a:off x="395288" y="3633013"/>
          <a:ext cx="8462961" cy="3108355"/>
        </p:xfrm>
        <a:graphic>
          <a:graphicData uri="http://schemas.openxmlformats.org/drawingml/2006/table">
            <a:tbl>
              <a:tblPr firstRow="1" bandRow="1">
                <a:tableStyleId>{5C22544A-7EE6-4342-B048-85BDC9FD1C3A}</a:tableStyleId>
              </a:tblPr>
              <a:tblGrid>
                <a:gridCol w="2820987">
                  <a:extLst>
                    <a:ext uri="{9D8B030D-6E8A-4147-A177-3AD203B41FA5}">
                      <a16:colId xmlns:a16="http://schemas.microsoft.com/office/drawing/2014/main" val="2142322493"/>
                    </a:ext>
                  </a:extLst>
                </a:gridCol>
                <a:gridCol w="2820987">
                  <a:extLst>
                    <a:ext uri="{9D8B030D-6E8A-4147-A177-3AD203B41FA5}">
                      <a16:colId xmlns:a16="http://schemas.microsoft.com/office/drawing/2014/main" val="2741944752"/>
                    </a:ext>
                  </a:extLst>
                </a:gridCol>
                <a:gridCol w="2820987">
                  <a:extLst>
                    <a:ext uri="{9D8B030D-6E8A-4147-A177-3AD203B41FA5}">
                      <a16:colId xmlns:a16="http://schemas.microsoft.com/office/drawing/2014/main" val="1820635660"/>
                    </a:ext>
                  </a:extLst>
                </a:gridCol>
              </a:tblGrid>
              <a:tr h="370840">
                <a:tc>
                  <a:txBody>
                    <a:bodyPr/>
                    <a:lstStyle/>
                    <a:p>
                      <a:pPr>
                        <a:lnSpc>
                          <a:spcPct val="107000"/>
                        </a:lnSpc>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Distancias </a:t>
                      </a:r>
                      <a:r>
                        <a:rPr lang="es-ES" sz="1800" b="1" dirty="0">
                          <a:effectLst/>
                          <a:latin typeface="Calibri" panose="020F0502020204030204" pitchFamily="34" charset="0"/>
                          <a:ea typeface="Times New Roman" panose="02020603050405020304" pitchFamily="18" charset="0"/>
                          <a:cs typeface="Times New Roman" panose="02020603050405020304" pitchFamily="18" charset="0"/>
                        </a:rPr>
                        <a:t>en Kilómetros</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Desplazamientos NO ecológicos – Importe</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800" b="1">
                          <a:effectLst/>
                          <a:latin typeface="Calibri" panose="020F0502020204030204" pitchFamily="34" charset="0"/>
                          <a:ea typeface="Calibri" panose="020F0502020204030204" pitchFamily="34" charset="0"/>
                          <a:cs typeface="Times New Roman" panose="02020603050405020304" pitchFamily="18" charset="0"/>
                        </a:rPr>
                        <a:t>Desplazamientos ecológicos - Importe </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5562826"/>
                  </a:ext>
                </a:extLst>
              </a:tr>
              <a:tr h="310799">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Entre 10 y 99 KM:</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28 €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56 €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3506723"/>
                  </a:ext>
                </a:extLst>
              </a:tr>
              <a:tr h="370840">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Entre 100 y 499 KM: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211 €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285 €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0268321"/>
                  </a:ext>
                </a:extLst>
              </a:tr>
              <a:tr h="370840">
                <a:tc>
                  <a:txBody>
                    <a:bodyPr/>
                    <a:lstStyle/>
                    <a:p>
                      <a:pPr>
                        <a:lnSpc>
                          <a:spcPct val="107000"/>
                        </a:lnSpc>
                        <a:buNone/>
                      </a:pPr>
                      <a:r>
                        <a:rPr lang="es-ES" sz="1400" b="1" dirty="0">
                          <a:effectLst/>
                          <a:latin typeface="Calibri" panose="020F0502020204030204" pitchFamily="34" charset="0"/>
                          <a:ea typeface="Calibri" panose="020F0502020204030204" pitchFamily="34" charset="0"/>
                          <a:cs typeface="Times New Roman" panose="02020603050405020304" pitchFamily="18" charset="0"/>
                        </a:rPr>
                        <a:t>Entre 500 y 1999 KM: </a:t>
                      </a:r>
                      <a:endPar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b="1" dirty="0">
                          <a:effectLst/>
                          <a:latin typeface="Calibri" panose="020F0502020204030204" pitchFamily="34" charset="0"/>
                          <a:ea typeface="Calibri" panose="020F0502020204030204" pitchFamily="34" charset="0"/>
                          <a:cs typeface="Times New Roman" panose="02020603050405020304" pitchFamily="18" charset="0"/>
                        </a:rPr>
                        <a:t>309 €</a:t>
                      </a:r>
                      <a:endPar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b="1" dirty="0">
                          <a:effectLst/>
                          <a:latin typeface="Calibri" panose="020F0502020204030204" pitchFamily="34" charset="0"/>
                          <a:ea typeface="Calibri" panose="020F0502020204030204" pitchFamily="34" charset="0"/>
                          <a:cs typeface="Times New Roman" panose="02020603050405020304" pitchFamily="18" charset="0"/>
                        </a:rPr>
                        <a:t>417 €</a:t>
                      </a:r>
                      <a:endPar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435284"/>
                  </a:ext>
                </a:extLst>
              </a:tr>
              <a:tr h="370840">
                <a:tc>
                  <a:txBody>
                    <a:bodyPr/>
                    <a:lstStyle/>
                    <a:p>
                      <a:pPr>
                        <a:lnSpc>
                          <a:spcPct val="107000"/>
                        </a:lnSpc>
                        <a:buNone/>
                      </a:pPr>
                      <a:r>
                        <a:rPr lang="es-ES" sz="1400" b="1" dirty="0">
                          <a:effectLst/>
                          <a:latin typeface="Calibri" panose="020F0502020204030204" pitchFamily="34" charset="0"/>
                          <a:ea typeface="Calibri" panose="020F0502020204030204" pitchFamily="34" charset="0"/>
                          <a:cs typeface="Times New Roman" panose="02020603050405020304" pitchFamily="18" charset="0"/>
                        </a:rPr>
                        <a:t>Entre 2000 y 2999 KM: </a:t>
                      </a:r>
                      <a:endPar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b="1" dirty="0">
                          <a:effectLst/>
                          <a:latin typeface="Calibri" panose="020F0502020204030204" pitchFamily="34" charset="0"/>
                          <a:ea typeface="Calibri" panose="020F0502020204030204" pitchFamily="34" charset="0"/>
                          <a:cs typeface="Times New Roman" panose="02020603050405020304" pitchFamily="18" charset="0"/>
                        </a:rPr>
                        <a:t>395 €</a:t>
                      </a:r>
                      <a:endPar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b="1" dirty="0">
                          <a:effectLst/>
                          <a:latin typeface="Calibri" panose="020F0502020204030204" pitchFamily="34" charset="0"/>
                          <a:ea typeface="Calibri" panose="020F0502020204030204" pitchFamily="34" charset="0"/>
                          <a:cs typeface="Times New Roman" panose="02020603050405020304" pitchFamily="18" charset="0"/>
                        </a:rPr>
                        <a:t>535 €</a:t>
                      </a:r>
                      <a:endPar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6551858"/>
                  </a:ext>
                </a:extLst>
              </a:tr>
              <a:tr h="370840">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Entre 3000 y 3999 KM: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580 €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785 €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651917"/>
                  </a:ext>
                </a:extLst>
              </a:tr>
              <a:tr h="370840">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Entre 4000 y 7999 KM:</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1.188 €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1.188 € </a:t>
                      </a:r>
                      <a:endParaRPr lang="es-E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855588"/>
                  </a:ext>
                </a:extLst>
              </a:tr>
              <a:tr h="370840">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8000 KM o más:</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1.735 €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1.735 €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4366750"/>
                  </a:ext>
                </a:extLst>
              </a:tr>
            </a:tbl>
          </a:graphicData>
        </a:graphic>
      </p:graphicFrame>
    </p:spTree>
    <p:extLst>
      <p:ext uri="{BB962C8B-B14F-4D97-AF65-F5344CB8AC3E}">
        <p14:creationId xmlns:p14="http://schemas.microsoft.com/office/powerpoint/2010/main" val="3184458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17D52-13B6-3184-5117-0FC6AA477303}"/>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FF23C0D4-002E-E966-117D-B7E103D15627}"/>
              </a:ext>
            </a:extLst>
          </p:cNvPr>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7651" name="Text Box 2">
            <a:extLst>
              <a:ext uri="{FF2B5EF4-FFF2-40B4-BE49-F238E27FC236}">
                <a16:creationId xmlns:a16="http://schemas.microsoft.com/office/drawing/2014/main" id="{E9C02392-2C07-F463-FE34-FB1067528E08}"/>
              </a:ext>
            </a:extLst>
          </p:cNvPr>
          <p:cNvSpPr txBox="1">
            <a:spLocks noChangeArrowheads="1"/>
          </p:cNvSpPr>
          <p:nvPr/>
        </p:nvSpPr>
        <p:spPr bwMode="auto">
          <a:xfrm>
            <a:off x="1763713" y="692150"/>
            <a:ext cx="609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FINANCIACIÓN ESTANCIAS ERASMUS</a:t>
            </a:r>
          </a:p>
          <a:p>
            <a:pPr eaLnBrk="1" hangingPunct="1">
              <a:spcBef>
                <a:spcPct val="50000"/>
              </a:spcBef>
            </a:pPr>
            <a:r>
              <a:rPr lang="es-ES" altLang="es-ES" b="1" dirty="0">
                <a:solidFill>
                  <a:srgbClr val="CC3300"/>
                </a:solidFill>
                <a:latin typeface="Tahoma" pitchFamily="34" charset="0"/>
              </a:rPr>
              <a:t> </a:t>
            </a:r>
          </a:p>
        </p:txBody>
      </p:sp>
      <p:graphicFrame>
        <p:nvGraphicFramePr>
          <p:cNvPr id="2" name="1 Tabla">
            <a:extLst>
              <a:ext uri="{FF2B5EF4-FFF2-40B4-BE49-F238E27FC236}">
                <a16:creationId xmlns:a16="http://schemas.microsoft.com/office/drawing/2014/main" id="{BB5AE31B-027B-60F7-1127-FFE33B5123C5}"/>
              </a:ext>
            </a:extLst>
          </p:cNvPr>
          <p:cNvGraphicFramePr>
            <a:graphicFrameLocks noGrp="1"/>
          </p:cNvGraphicFramePr>
          <p:nvPr>
            <p:extLst>
              <p:ext uri="{D42A27DB-BD31-4B8C-83A1-F6EECF244321}">
                <p14:modId xmlns:p14="http://schemas.microsoft.com/office/powerpoint/2010/main" val="1918750275"/>
              </p:ext>
            </p:extLst>
          </p:nvPr>
        </p:nvGraphicFramePr>
        <p:xfrm>
          <a:off x="467544" y="2560898"/>
          <a:ext cx="8462962" cy="2711254"/>
        </p:xfrm>
        <a:graphic>
          <a:graphicData uri="http://schemas.openxmlformats.org/drawingml/2006/table">
            <a:tbl>
              <a:tblPr/>
              <a:tblGrid>
                <a:gridCol w="1512416">
                  <a:extLst>
                    <a:ext uri="{9D8B030D-6E8A-4147-A177-3AD203B41FA5}">
                      <a16:colId xmlns:a16="http://schemas.microsoft.com/office/drawing/2014/main" val="20000"/>
                    </a:ext>
                  </a:extLst>
                </a:gridCol>
                <a:gridCol w="3475273">
                  <a:extLst>
                    <a:ext uri="{9D8B030D-6E8A-4147-A177-3AD203B41FA5}">
                      <a16:colId xmlns:a16="http://schemas.microsoft.com/office/drawing/2014/main" val="20001"/>
                    </a:ext>
                  </a:extLst>
                </a:gridCol>
                <a:gridCol w="3475273">
                  <a:extLst>
                    <a:ext uri="{9D8B030D-6E8A-4147-A177-3AD203B41FA5}">
                      <a16:colId xmlns:a16="http://schemas.microsoft.com/office/drawing/2014/main" val="4056434493"/>
                    </a:ext>
                  </a:extLst>
                </a:gridCol>
              </a:tblGrid>
              <a:tr h="78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1200" b="1" dirty="0">
                          <a:solidFill>
                            <a:schemeClr val="tx1"/>
                          </a:solidFill>
                          <a:latin typeface="Tahoma" pitchFamily="34" charset="0"/>
                        </a:rPr>
                        <a:t>SEPIE</a:t>
                      </a:r>
                    </a:p>
                    <a:p>
                      <a:pPr marL="0" marR="0" lvl="0" indent="0" algn="ctr" defTabSz="914400" rtl="0" eaLnBrk="1" fontAlgn="base" latinLnBrk="0" hangingPunct="1">
                        <a:lnSpc>
                          <a:spcPct val="100000"/>
                        </a:lnSpc>
                        <a:spcBef>
                          <a:spcPct val="0"/>
                        </a:spcBef>
                        <a:spcAft>
                          <a:spcPct val="0"/>
                        </a:spcAft>
                        <a:buClrTx/>
                        <a:buSzTx/>
                        <a:buFontTx/>
                        <a:buNone/>
                        <a:tabLst/>
                      </a:pPr>
                      <a:r>
                        <a:rPr lang="es-ES" sz="1200" b="1" dirty="0">
                          <a:solidFill>
                            <a:schemeClr val="tx1"/>
                          </a:solidFill>
                          <a:latin typeface="Tahoma" pitchFamily="34" charset="0"/>
                        </a:rPr>
                        <a:t>Necesidades especiales </a:t>
                      </a:r>
                      <a:r>
                        <a:rPr lang="es-ES" sz="1200" dirty="0">
                          <a:solidFill>
                            <a:schemeClr val="tx1"/>
                          </a:solidFill>
                          <a:latin typeface="Tahoma" pitchFamily="34" charset="0"/>
                        </a:rPr>
                        <a:t>(grave discapacidad)</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28" marB="4572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kern="1200"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kern="1200" cap="none" normalizeH="0" baseline="0" dirty="0">
                          <a:ln>
                            <a:noFill/>
                          </a:ln>
                          <a:solidFill>
                            <a:schemeClr val="tx1"/>
                          </a:solidFill>
                          <a:effectLst/>
                          <a:latin typeface="Arial" charset="0"/>
                          <a:ea typeface="Times New Roman" pitchFamily="18" charset="0"/>
                          <a:cs typeface="Arial" charset="0"/>
                        </a:rPr>
                        <a:t>Pendiente de convocatoria</a:t>
                      </a:r>
                    </a:p>
                  </a:txBody>
                  <a:tcPr marL="91451" marR="9145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extLst>
                  <a:ext uri="{0D108BD9-81ED-4DB2-BD59-A6C34878D82A}">
                    <a16:rowId xmlns:a16="http://schemas.microsoft.com/office/drawing/2014/main" val="10001"/>
                  </a:ext>
                </a:extLst>
              </a:tr>
              <a:tr h="4057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Ayuntamientos</a:t>
                      </a:r>
                      <a:endParaRPr kumimoji="0" lang="es-ES" sz="1000" b="0" i="0" u="none" strike="noStrike"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28" marB="4572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Times New Roman" pitchFamily="18" charset="0"/>
                          <a:cs typeface="Arial" charset="0"/>
                        </a:rPr>
                        <a:t>Depende del Ayuntamiento</a:t>
                      </a:r>
                      <a:endParaRPr kumimoji="0" lang="es-E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extLst>
                  <a:ext uri="{0D108BD9-81ED-4DB2-BD59-A6C34878D82A}">
                    <a16:rowId xmlns:a16="http://schemas.microsoft.com/office/drawing/2014/main" val="10002"/>
                  </a:ext>
                </a:extLst>
              </a:tr>
              <a:tr h="702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kern="1200" cap="none" normalizeH="0" baseline="0" dirty="0">
                          <a:ln>
                            <a:noFill/>
                          </a:ln>
                          <a:solidFill>
                            <a:schemeClr val="tx1"/>
                          </a:solidFill>
                          <a:effectLst/>
                          <a:latin typeface="Arial" charset="0"/>
                          <a:ea typeface="Times New Roman" pitchFamily="18" charset="0"/>
                          <a:cs typeface="Arial" charset="0"/>
                        </a:rPr>
                        <a:t>Banco Santander</a:t>
                      </a:r>
                    </a:p>
                  </a:txBody>
                  <a:tcPr marL="91451" marR="91451" marT="45728" marB="4572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Times New Roman" pitchFamily="18" charset="0"/>
                          <a:cs typeface="Arial" charset="0"/>
                        </a:rPr>
                        <a:t>Solicitud a través de la plataforma del Banco Santander</a:t>
                      </a:r>
                    </a:p>
                  </a:txBody>
                  <a:tcPr marL="91451" marR="9145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Times New Roman" pitchFamily="18" charset="0"/>
                          <a:cs typeface="Arial" charset="0"/>
                        </a:rPr>
                        <a:t>31 ayudas de 1000€</a:t>
                      </a:r>
                    </a:p>
                  </a:txBody>
                  <a:tcPr marL="91451" marR="9145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6235072"/>
                  </a:ext>
                </a:extLst>
              </a:tr>
              <a:tr h="75906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Generalitat</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ts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Valenciana</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28" marB="4572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Times New Roman" pitchFamily="18" charset="0"/>
                          <a:cs typeface="Arial" charset="0"/>
                        </a:rPr>
                        <a:t>Pendiente de convocatoria</a:t>
                      </a:r>
                    </a:p>
                  </a:txBody>
                  <a:tcPr marL="91451" marR="9145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extLst>
                  <a:ext uri="{0D108BD9-81ED-4DB2-BD59-A6C34878D82A}">
                    <a16:rowId xmlns:a16="http://schemas.microsoft.com/office/drawing/2014/main" val="10003"/>
                  </a:ext>
                </a:extLst>
              </a:tr>
            </a:tbl>
          </a:graphicData>
        </a:graphic>
      </p:graphicFrame>
      <p:graphicFrame>
        <p:nvGraphicFramePr>
          <p:cNvPr id="3" name="Tabla 2">
            <a:extLst>
              <a:ext uri="{FF2B5EF4-FFF2-40B4-BE49-F238E27FC236}">
                <a16:creationId xmlns:a16="http://schemas.microsoft.com/office/drawing/2014/main" id="{67F94F49-EF2C-B500-54A9-71AF2F656597}"/>
              </a:ext>
            </a:extLst>
          </p:cNvPr>
          <p:cNvGraphicFramePr>
            <a:graphicFrameLocks noGrp="1"/>
          </p:cNvGraphicFramePr>
          <p:nvPr/>
        </p:nvGraphicFramePr>
        <p:xfrm>
          <a:off x="457200" y="1600200"/>
          <a:ext cx="8462962" cy="945045"/>
        </p:xfrm>
        <a:graphic>
          <a:graphicData uri="http://schemas.openxmlformats.org/drawingml/2006/table">
            <a:tbl>
              <a:tblPr/>
              <a:tblGrid>
                <a:gridCol w="1512416">
                  <a:extLst>
                    <a:ext uri="{9D8B030D-6E8A-4147-A177-3AD203B41FA5}">
                      <a16:colId xmlns:a16="http://schemas.microsoft.com/office/drawing/2014/main" val="4079331161"/>
                    </a:ext>
                  </a:extLst>
                </a:gridCol>
                <a:gridCol w="6950546">
                  <a:extLst>
                    <a:ext uri="{9D8B030D-6E8A-4147-A177-3AD203B41FA5}">
                      <a16:colId xmlns:a16="http://schemas.microsoft.com/office/drawing/2014/main" val="4100907929"/>
                    </a:ext>
                  </a:extLst>
                </a:gridCol>
              </a:tblGrid>
              <a:tr h="9450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U.M.H.</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36" marB="4573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mj-lt"/>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mj-lt"/>
                          <a:ea typeface="Times New Roman" pitchFamily="18" charset="0"/>
                          <a:cs typeface="Arial" charset="0"/>
                        </a:rPr>
                        <a:t>La UMH aporta financiación al programa ERASMUS en función de sus presupuestos.</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6562670"/>
                  </a:ext>
                </a:extLst>
              </a:tr>
            </a:tbl>
          </a:graphicData>
        </a:graphic>
      </p:graphicFrame>
    </p:spTree>
    <p:extLst>
      <p:ext uri="{BB962C8B-B14F-4D97-AF65-F5344CB8AC3E}">
        <p14:creationId xmlns:p14="http://schemas.microsoft.com/office/powerpoint/2010/main" val="1012282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8676" name="Text Box 3"/>
          <p:cNvSpPr txBox="1">
            <a:spLocks noChangeArrowheads="1"/>
          </p:cNvSpPr>
          <p:nvPr/>
        </p:nvSpPr>
        <p:spPr bwMode="auto">
          <a:xfrm>
            <a:off x="179388" y="3583382"/>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12. SEGURO DE MOVILIDAD</a:t>
            </a:r>
          </a:p>
        </p:txBody>
      </p:sp>
      <p:sp>
        <p:nvSpPr>
          <p:cNvPr id="28677" name="Rectangle 4"/>
          <p:cNvSpPr>
            <a:spLocks noChangeArrowheads="1"/>
          </p:cNvSpPr>
          <p:nvPr/>
        </p:nvSpPr>
        <p:spPr bwMode="auto">
          <a:xfrm>
            <a:off x="250825" y="4188220"/>
            <a:ext cx="8353425" cy="245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dirty="0">
                <a:latin typeface="Tahoma" pitchFamily="34" charset="0"/>
              </a:rPr>
              <a:t>El estudiante que sea seleccionado para disfrutar de una plaza ERASMUS estudios tendrá que disponer de la </a:t>
            </a:r>
            <a:r>
              <a:rPr lang="es-ES" altLang="es-ES" sz="1600" u="sng" dirty="0">
                <a:latin typeface="Tahoma" pitchFamily="34" charset="0"/>
              </a:rPr>
              <a:t>Tarjeta de Asistencia Sanitaria Europea </a:t>
            </a:r>
            <a:r>
              <a:rPr lang="es-ES" altLang="es-ES" sz="1600" dirty="0">
                <a:latin typeface="Tahoma" pitchFamily="34" charset="0"/>
              </a:rPr>
              <a:t>durante el período que dure su estancia y </a:t>
            </a:r>
            <a:r>
              <a:rPr lang="es-ES" altLang="es-ES" sz="1600" b="1" dirty="0">
                <a:latin typeface="Tahoma" pitchFamily="34" charset="0"/>
              </a:rPr>
              <a:t>contratar una póliza de seguro </a:t>
            </a:r>
            <a:r>
              <a:rPr lang="es-ES" altLang="es-ES" sz="1600" dirty="0">
                <a:latin typeface="Tahoma" pitchFamily="34" charset="0"/>
              </a:rPr>
              <a:t>de cobertura de gastos médicos, responsabilidad civil (cuando proceda), accidentes y enfermedad grave y defunción (que incluya repatriación) y </a:t>
            </a:r>
            <a:r>
              <a:rPr lang="es-ES" altLang="es-ES" sz="1600" u="sng" dirty="0">
                <a:latin typeface="Tahoma" pitchFamily="34" charset="0"/>
              </a:rPr>
              <a:t>remitir copia de la póliza al SRRII en el plazo de 5 días antes del inicio de la estancia.</a:t>
            </a:r>
          </a:p>
          <a:p>
            <a:pPr algn="just" eaLnBrk="1" hangingPunct="1">
              <a:lnSpc>
                <a:spcPct val="115000"/>
              </a:lnSpc>
              <a:spcBef>
                <a:spcPct val="50000"/>
              </a:spcBef>
            </a:pPr>
            <a:r>
              <a:rPr lang="es-ES" altLang="es-ES" sz="1600" dirty="0">
                <a:latin typeface="Tahoma" pitchFamily="34" charset="0"/>
              </a:rPr>
              <a:t>La UMH enviará información a todos los estudiantes que van a realizar una estancia ERASMUS de posibilidades de contratar el seguro de movilidad.</a:t>
            </a:r>
          </a:p>
        </p:txBody>
      </p:sp>
      <p:sp>
        <p:nvSpPr>
          <p:cNvPr id="2" name="Rectángulo 1">
            <a:extLst>
              <a:ext uri="{FF2B5EF4-FFF2-40B4-BE49-F238E27FC236}">
                <a16:creationId xmlns:a16="http://schemas.microsoft.com/office/drawing/2014/main" id="{44C7A395-38CF-4071-A3A3-921EB7BE631A}"/>
              </a:ext>
            </a:extLst>
          </p:cNvPr>
          <p:cNvSpPr/>
          <p:nvPr/>
        </p:nvSpPr>
        <p:spPr>
          <a:xfrm>
            <a:off x="323330" y="1409902"/>
            <a:ext cx="8280920" cy="19434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50000"/>
              </a:lnSpc>
              <a:spcBef>
                <a:spcPct val="50000"/>
              </a:spcBef>
            </a:pPr>
            <a:r>
              <a:rPr lang="es-ES" altLang="es-ES" sz="2800" b="1" dirty="0">
                <a:latin typeface="Tahoma" pitchFamily="34" charset="0"/>
              </a:rPr>
              <a:t>Todos los estudiantes deberán contratar </a:t>
            </a:r>
            <a:r>
              <a:rPr lang="es-ES" altLang="es-ES" sz="2800" b="1" u="sng" dirty="0">
                <a:latin typeface="Tahoma" pitchFamily="34" charset="0"/>
              </a:rPr>
              <a:t>obligatoriamente</a:t>
            </a:r>
            <a:r>
              <a:rPr lang="es-ES" altLang="es-ES" sz="2800" b="1" dirty="0">
                <a:latin typeface="Tahoma" pitchFamily="34" charset="0"/>
              </a:rPr>
              <a:t> un seguro de asistencia médica que cubra tu su estancia.</a:t>
            </a:r>
          </a:p>
        </p:txBody>
      </p:sp>
    </p:spTree>
    <p:extLst>
      <p:ext uri="{BB962C8B-B14F-4D97-AF65-F5344CB8AC3E}">
        <p14:creationId xmlns:p14="http://schemas.microsoft.com/office/powerpoint/2010/main" val="4288344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9700" name="Text Box 10"/>
          <p:cNvSpPr txBox="1">
            <a:spLocks noChangeArrowheads="1"/>
          </p:cNvSpPr>
          <p:nvPr/>
        </p:nvSpPr>
        <p:spPr bwMode="auto">
          <a:xfrm>
            <a:off x="179388" y="981075"/>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a:solidFill>
                  <a:srgbClr val="CC3300"/>
                </a:solidFill>
                <a:latin typeface="Tahoma" pitchFamily="34" charset="0"/>
              </a:rPr>
              <a:t>IMPORTANTE </a:t>
            </a:r>
          </a:p>
        </p:txBody>
      </p:sp>
      <p:sp>
        <p:nvSpPr>
          <p:cNvPr id="29701" name="Text Box 77"/>
          <p:cNvSpPr txBox="1">
            <a:spLocks noChangeArrowheads="1"/>
          </p:cNvSpPr>
          <p:nvPr/>
        </p:nvSpPr>
        <p:spPr bwMode="auto">
          <a:xfrm>
            <a:off x="719931" y="1654175"/>
            <a:ext cx="7777162" cy="498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ES" altLang="es-ES" sz="1800" b="1" dirty="0">
                <a:latin typeface="Verdana" pitchFamily="34" charset="0"/>
              </a:rPr>
              <a:t>Generalidades:</a:t>
            </a:r>
          </a:p>
          <a:p>
            <a:pPr algn="just" eaLnBrk="1" hangingPunct="1"/>
            <a:endParaRPr lang="es-ES" altLang="es-ES" sz="1800" dirty="0">
              <a:solidFill>
                <a:srgbClr val="000099"/>
              </a:solidFill>
              <a:latin typeface="Verdana" pitchFamily="34" charset="0"/>
            </a:endParaRPr>
          </a:p>
          <a:p>
            <a:pPr indent="-171450" algn="just" eaLnBrk="1" hangingPunct="1">
              <a:lnSpc>
                <a:spcPct val="150000"/>
              </a:lnSpc>
              <a:buFontTx/>
              <a:buChar char="-"/>
            </a:pPr>
            <a:r>
              <a:rPr lang="es-ES" altLang="es-ES" sz="1400" dirty="0">
                <a:latin typeface="Verdana" pitchFamily="34" charset="0"/>
              </a:rPr>
              <a:t> Revisa la GUÍA DE BUENAS PRÁCTICAS ERASMUS para cumplimentar todos tus documentos académicos. </a:t>
            </a:r>
          </a:p>
          <a:p>
            <a:pPr algn="just" eaLnBrk="1" hangingPunct="1">
              <a:lnSpc>
                <a:spcPct val="150000"/>
              </a:lnSpc>
              <a:buFontTx/>
              <a:buChar char="-"/>
            </a:pPr>
            <a:r>
              <a:rPr lang="es-ES" altLang="es-ES" sz="1400" dirty="0">
                <a:latin typeface="Verdana" pitchFamily="34" charset="0"/>
              </a:rPr>
              <a:t> El estudiante debe presentar el </a:t>
            </a:r>
            <a:r>
              <a:rPr lang="es-ES" altLang="es-ES" sz="1400" b="1" dirty="0">
                <a:latin typeface="Verdana" pitchFamily="34" charset="0"/>
              </a:rPr>
              <a:t>Certificado de Incorporación y Estancia</a:t>
            </a:r>
            <a:r>
              <a:rPr lang="es-ES" altLang="es-ES" sz="1400" dirty="0">
                <a:latin typeface="Verdana" pitchFamily="34" charset="0"/>
              </a:rPr>
              <a:t> para recibir las ayudas económicas. </a:t>
            </a:r>
          </a:p>
          <a:p>
            <a:pPr algn="just" eaLnBrk="1" hangingPunct="1">
              <a:lnSpc>
                <a:spcPct val="150000"/>
              </a:lnSpc>
              <a:buFontTx/>
              <a:buChar char="-"/>
            </a:pPr>
            <a:r>
              <a:rPr lang="es-ES" altLang="es-ES" sz="1400" dirty="0">
                <a:latin typeface="Verdana" pitchFamily="34" charset="0"/>
              </a:rPr>
              <a:t> El SRRII comunicará al beneficiario el importe de cada ayuda otorgada y la documentación que fuese precisa aportar.</a:t>
            </a:r>
          </a:p>
          <a:p>
            <a:pPr algn="just" eaLnBrk="1" hangingPunct="1">
              <a:lnSpc>
                <a:spcPct val="150000"/>
              </a:lnSpc>
              <a:buFontTx/>
              <a:buChar char="-"/>
            </a:pPr>
            <a:r>
              <a:rPr lang="es-ES" altLang="es-ES" sz="1400" dirty="0">
                <a:latin typeface="Verdana" pitchFamily="34" charset="0"/>
              </a:rPr>
              <a:t> El estudiante que </a:t>
            </a:r>
            <a:r>
              <a:rPr lang="es-ES" altLang="es-ES" sz="1400" b="1" dirty="0">
                <a:latin typeface="Verdana" pitchFamily="34" charset="0"/>
              </a:rPr>
              <a:t>renuncie </a:t>
            </a:r>
            <a:r>
              <a:rPr lang="es-ES" altLang="es-ES" sz="1400" dirty="0">
                <a:latin typeface="Verdana" pitchFamily="34" charset="0"/>
              </a:rPr>
              <a:t>a su plaza ERASMUS deberá </a:t>
            </a:r>
            <a:r>
              <a:rPr lang="es-ES" altLang="es-ES" sz="1400" b="1" dirty="0">
                <a:latin typeface="Verdana" pitchFamily="34" charset="0"/>
              </a:rPr>
              <a:t>presentar un escrito</a:t>
            </a:r>
            <a:r>
              <a:rPr lang="es-ES" altLang="es-ES" sz="1400" dirty="0">
                <a:latin typeface="Verdana" pitchFamily="34" charset="0"/>
              </a:rPr>
              <a:t> en la ORI, que le notificará la forma de </a:t>
            </a:r>
            <a:r>
              <a:rPr lang="es-ES" altLang="es-ES" sz="1400" b="1" dirty="0">
                <a:latin typeface="Verdana" pitchFamily="34" charset="0"/>
              </a:rPr>
              <a:t>devolver </a:t>
            </a:r>
            <a:r>
              <a:rPr lang="es-ES" altLang="es-ES" sz="1400" dirty="0">
                <a:latin typeface="Verdana" pitchFamily="34" charset="0"/>
              </a:rPr>
              <a:t>la cantidad que hubiera percibido.</a:t>
            </a:r>
          </a:p>
          <a:p>
            <a:pPr algn="just" eaLnBrk="1" hangingPunct="1">
              <a:lnSpc>
                <a:spcPct val="150000"/>
              </a:lnSpc>
            </a:pPr>
            <a:endParaRPr lang="es-ES" altLang="es-ES" sz="1400" b="1" dirty="0">
              <a:solidFill>
                <a:srgbClr val="CC3300"/>
              </a:solidFill>
              <a:latin typeface="Verdana" pitchFamily="34" charset="0"/>
            </a:endParaRPr>
          </a:p>
          <a:p>
            <a:pPr algn="just" eaLnBrk="1" hangingPunct="1">
              <a:lnSpc>
                <a:spcPct val="150000"/>
              </a:lnSpc>
            </a:pPr>
            <a:r>
              <a:rPr lang="es-ES" altLang="es-ES" sz="1600" b="1" dirty="0">
                <a:solidFill>
                  <a:srgbClr val="CC3300"/>
                </a:solidFill>
                <a:latin typeface="Verdana" pitchFamily="34" charset="0"/>
              </a:rPr>
              <a:t>IMPORTANTE: Es imprescindible que el alumno formalice su matrícula en la UMH antes de comenzar su estancia ERASMUS.</a:t>
            </a:r>
          </a:p>
          <a:p>
            <a:pPr algn="just" eaLnBrk="1" hangingPunct="1">
              <a:lnSpc>
                <a:spcPct val="150000"/>
              </a:lnSpc>
            </a:pPr>
            <a:endParaRPr lang="es-ES" altLang="es-ES" sz="1600" b="1" dirty="0">
              <a:solidFill>
                <a:srgbClr val="CC3300"/>
              </a:solidFill>
              <a:latin typeface="Verdana" pitchFamily="34" charset="0"/>
            </a:endParaRPr>
          </a:p>
          <a:p>
            <a:pPr algn="just" eaLnBrk="1" hangingPunct="1">
              <a:lnSpc>
                <a:spcPct val="150000"/>
              </a:lnSpc>
            </a:pPr>
            <a:r>
              <a:rPr lang="es-ES" altLang="es-ES" sz="1600" b="1" dirty="0">
                <a:solidFill>
                  <a:srgbClr val="CC3300"/>
                </a:solidFill>
                <a:latin typeface="Verdana" pitchFamily="34" charset="0"/>
              </a:rPr>
              <a:t>Todo el estudiantado debe tener certificado electrónico de firma.</a:t>
            </a:r>
          </a:p>
        </p:txBody>
      </p:sp>
    </p:spTree>
    <p:extLst>
      <p:ext uri="{BB962C8B-B14F-4D97-AF65-F5344CB8AC3E}">
        <p14:creationId xmlns:p14="http://schemas.microsoft.com/office/powerpoint/2010/main" val="4027431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2772" name="Text Box 6"/>
          <p:cNvSpPr txBox="1">
            <a:spLocks noChangeArrowheads="1"/>
          </p:cNvSpPr>
          <p:nvPr/>
        </p:nvSpPr>
        <p:spPr bwMode="auto">
          <a:xfrm>
            <a:off x="1116013" y="2909888"/>
            <a:ext cx="7272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2800" b="1" dirty="0">
                <a:latin typeface="Verdana" pitchFamily="34" charset="0"/>
              </a:rPr>
              <a:t>GRACIAS</a:t>
            </a:r>
          </a:p>
        </p:txBody>
      </p:sp>
    </p:spTree>
    <p:extLst>
      <p:ext uri="{BB962C8B-B14F-4D97-AF65-F5344CB8AC3E}">
        <p14:creationId xmlns:p14="http://schemas.microsoft.com/office/powerpoint/2010/main" val="382822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1268" name="Text Box 2"/>
          <p:cNvSpPr txBox="1">
            <a:spLocks noChangeArrowheads="1"/>
          </p:cNvSpPr>
          <p:nvPr/>
        </p:nvSpPr>
        <p:spPr bwMode="auto">
          <a:xfrm>
            <a:off x="250824" y="1027113"/>
            <a:ext cx="7993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1. LEARNING AGREEMENT/ACUERDO ACADÉMICO</a:t>
            </a:r>
          </a:p>
        </p:txBody>
      </p:sp>
      <p:sp>
        <p:nvSpPr>
          <p:cNvPr id="11269" name="Text Box 6"/>
          <p:cNvSpPr txBox="1">
            <a:spLocks noChangeArrowheads="1"/>
          </p:cNvSpPr>
          <p:nvPr/>
        </p:nvSpPr>
        <p:spPr bwMode="auto">
          <a:xfrm>
            <a:off x="395288" y="1558925"/>
            <a:ext cx="8424862" cy="531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600" b="1" dirty="0">
                <a:solidFill>
                  <a:srgbClr val="006600"/>
                </a:solidFill>
                <a:latin typeface="Tahoma" pitchFamily="34" charset="0"/>
              </a:rPr>
              <a:t>¿Qué es?</a:t>
            </a:r>
            <a:r>
              <a:rPr lang="es-ES" altLang="es-ES" sz="1600" dirty="0">
                <a:solidFill>
                  <a:srgbClr val="006600"/>
                </a:solidFill>
                <a:latin typeface="Tahoma" pitchFamily="34" charset="0"/>
              </a:rPr>
              <a:t> </a:t>
            </a:r>
          </a:p>
          <a:p>
            <a:pPr algn="just" eaLnBrk="1" hangingPunct="1">
              <a:spcBef>
                <a:spcPct val="50000"/>
              </a:spcBef>
            </a:pPr>
            <a:r>
              <a:rPr lang="es-ES" altLang="es-ES" sz="1400" b="1" dirty="0">
                <a:latin typeface="Tahoma" pitchFamily="34" charset="0"/>
              </a:rPr>
              <a:t>Programa de estudios</a:t>
            </a:r>
            <a:r>
              <a:rPr lang="es-ES" altLang="es-ES" sz="1400" dirty="0">
                <a:latin typeface="Tahoma" pitchFamily="34" charset="0"/>
              </a:rPr>
              <a:t> que desea realizar el estudiante con la relación de las asignaturas escogidas de la Universidad de destino y su correspondiente asignatura UMH por la que se desea convalidar.</a:t>
            </a:r>
          </a:p>
          <a:p>
            <a:pPr algn="just" eaLnBrk="1" hangingPunct="1">
              <a:lnSpc>
                <a:spcPct val="90000"/>
              </a:lnSpc>
              <a:spcBef>
                <a:spcPct val="50000"/>
              </a:spcBef>
            </a:pPr>
            <a:r>
              <a:rPr lang="es-ES" altLang="es-ES" sz="1600" b="1" dirty="0">
                <a:solidFill>
                  <a:srgbClr val="006600"/>
                </a:solidFill>
                <a:latin typeface="Tahoma" pitchFamily="34" charset="0"/>
              </a:rPr>
              <a:t>¿Cómo se cumplimenta?</a:t>
            </a:r>
            <a:r>
              <a:rPr lang="es-ES" altLang="es-ES" sz="1600" dirty="0">
                <a:latin typeface="Tahoma" pitchFamily="34" charset="0"/>
              </a:rPr>
              <a:t> </a:t>
            </a:r>
          </a:p>
          <a:p>
            <a:pPr algn="just" eaLnBrk="1" hangingPunct="1">
              <a:lnSpc>
                <a:spcPct val="90000"/>
              </a:lnSpc>
              <a:spcBef>
                <a:spcPct val="50000"/>
              </a:spcBef>
            </a:pPr>
            <a:r>
              <a:rPr lang="es-ES" altLang="es-ES" sz="1400" dirty="0">
                <a:latin typeface="Tahoma" pitchFamily="34" charset="0"/>
              </a:rPr>
              <a:t>- Consulta el </a:t>
            </a:r>
            <a:r>
              <a:rPr lang="es-ES" altLang="es-ES" sz="1400" b="1" dirty="0">
                <a:latin typeface="Tahoma" pitchFamily="34" charset="0"/>
              </a:rPr>
              <a:t>plan de estudios</a:t>
            </a:r>
            <a:r>
              <a:rPr lang="es-ES" altLang="es-ES" sz="1400" dirty="0">
                <a:latin typeface="Tahoma" pitchFamily="34" charset="0"/>
              </a:rPr>
              <a:t> de la universidad de destino.</a:t>
            </a:r>
          </a:p>
          <a:p>
            <a:pPr algn="just" eaLnBrk="1" hangingPunct="1">
              <a:lnSpc>
                <a:spcPct val="90000"/>
              </a:lnSpc>
              <a:spcBef>
                <a:spcPct val="50000"/>
              </a:spcBef>
              <a:buFontTx/>
              <a:buChar char="-"/>
            </a:pPr>
            <a:r>
              <a:rPr lang="es-ES" altLang="es-ES" sz="1400" dirty="0">
                <a:latin typeface="Tahoma" pitchFamily="34" charset="0"/>
              </a:rPr>
              <a:t> </a:t>
            </a:r>
            <a:r>
              <a:rPr lang="es-ES" altLang="es-ES" sz="1400" b="1" dirty="0">
                <a:latin typeface="Tahoma" pitchFamily="34" charset="0"/>
              </a:rPr>
              <a:t>Elige</a:t>
            </a:r>
            <a:r>
              <a:rPr lang="es-ES" altLang="es-ES" sz="1400" dirty="0">
                <a:latin typeface="Tahoma" pitchFamily="34" charset="0"/>
              </a:rPr>
              <a:t> las asignaturas a realizar:</a:t>
            </a:r>
          </a:p>
          <a:p>
            <a:pPr lvl="1" algn="just" eaLnBrk="1" hangingPunct="1">
              <a:lnSpc>
                <a:spcPct val="90000"/>
              </a:lnSpc>
              <a:spcBef>
                <a:spcPct val="50000"/>
              </a:spcBef>
              <a:buFontTx/>
              <a:buChar char="-"/>
            </a:pPr>
            <a:r>
              <a:rPr lang="es-ES" altLang="es-ES" sz="1400" dirty="0">
                <a:latin typeface="Tahoma" pitchFamily="34" charset="0"/>
              </a:rPr>
              <a:t>Un cuatrimestre máximo 30 </a:t>
            </a:r>
            <a:r>
              <a:rPr lang="es-ES" altLang="es-ES" sz="1400" dirty="0" err="1">
                <a:latin typeface="Tahoma" pitchFamily="34" charset="0"/>
              </a:rPr>
              <a:t>cr</a:t>
            </a:r>
            <a:r>
              <a:rPr lang="es-ES" altLang="es-ES" sz="1400" dirty="0">
                <a:latin typeface="Tahoma" pitchFamily="34" charset="0"/>
              </a:rPr>
              <a:t>. y un mínimo de 24 </a:t>
            </a:r>
            <a:r>
              <a:rPr lang="es-ES" altLang="es-ES" sz="1400" dirty="0" err="1">
                <a:latin typeface="Tahoma" pitchFamily="34" charset="0"/>
              </a:rPr>
              <a:t>cr</a:t>
            </a:r>
            <a:r>
              <a:rPr lang="es-ES" altLang="es-ES" sz="1400" dirty="0">
                <a:latin typeface="Tahoma" pitchFamily="34" charset="0"/>
              </a:rPr>
              <a:t>.</a:t>
            </a:r>
          </a:p>
          <a:p>
            <a:pPr lvl="1" algn="just" eaLnBrk="1" hangingPunct="1">
              <a:lnSpc>
                <a:spcPct val="90000"/>
              </a:lnSpc>
              <a:spcBef>
                <a:spcPct val="50000"/>
              </a:spcBef>
              <a:buFontTx/>
              <a:buChar char="-"/>
            </a:pPr>
            <a:r>
              <a:rPr lang="es-ES" altLang="es-ES" sz="1400" dirty="0">
                <a:latin typeface="Tahoma" pitchFamily="34" charset="0"/>
              </a:rPr>
              <a:t>Curso completo máximo 60 </a:t>
            </a:r>
            <a:r>
              <a:rPr lang="es-ES" altLang="es-ES" sz="1400" dirty="0" err="1">
                <a:latin typeface="Tahoma" pitchFamily="34" charset="0"/>
              </a:rPr>
              <a:t>cr</a:t>
            </a:r>
            <a:r>
              <a:rPr lang="es-ES" altLang="es-ES" sz="1400" dirty="0">
                <a:latin typeface="Tahoma" pitchFamily="34" charset="0"/>
              </a:rPr>
              <a:t>. y un mínimo de 45 </a:t>
            </a:r>
            <a:r>
              <a:rPr lang="es-ES" altLang="es-ES" sz="1400" dirty="0" err="1">
                <a:latin typeface="Tahoma" pitchFamily="34" charset="0"/>
              </a:rPr>
              <a:t>cr</a:t>
            </a:r>
            <a:r>
              <a:rPr lang="es-ES" altLang="es-ES" sz="1400" dirty="0">
                <a:latin typeface="Tahoma" pitchFamily="34" charset="0"/>
              </a:rPr>
              <a:t>.</a:t>
            </a:r>
          </a:p>
          <a:p>
            <a:pPr algn="just" eaLnBrk="1" hangingPunct="1">
              <a:lnSpc>
                <a:spcPct val="90000"/>
              </a:lnSpc>
              <a:spcBef>
                <a:spcPct val="50000"/>
              </a:spcBef>
              <a:buFontTx/>
              <a:buChar char="-"/>
            </a:pPr>
            <a:r>
              <a:rPr lang="es-ES" altLang="es-ES" sz="1400" dirty="0">
                <a:latin typeface="Tahoma" pitchFamily="34" charset="0"/>
              </a:rPr>
              <a:t> Transcribe en el documento el nombre (idioma original) de las asignaturas.</a:t>
            </a:r>
          </a:p>
          <a:p>
            <a:pPr algn="just" eaLnBrk="1" hangingPunct="1">
              <a:lnSpc>
                <a:spcPct val="90000"/>
              </a:lnSpc>
              <a:spcBef>
                <a:spcPct val="50000"/>
              </a:spcBef>
              <a:buFontTx/>
              <a:buChar char="-"/>
            </a:pPr>
            <a:r>
              <a:rPr lang="es-ES" altLang="es-ES" sz="1400" dirty="0">
                <a:latin typeface="Tahoma" pitchFamily="34" charset="0"/>
              </a:rPr>
              <a:t> Transcribe, si se dispone de la información, el código de la asignatura (“</a:t>
            </a:r>
            <a:r>
              <a:rPr lang="es-ES" altLang="es-ES" sz="1400" dirty="0" err="1">
                <a:latin typeface="Tahoma" pitchFamily="34" charset="0"/>
              </a:rPr>
              <a:t>Course</a:t>
            </a:r>
            <a:r>
              <a:rPr lang="es-ES" altLang="es-ES" sz="1400" dirty="0">
                <a:latin typeface="Tahoma" pitchFamily="34" charset="0"/>
              </a:rPr>
              <a:t> </a:t>
            </a:r>
            <a:r>
              <a:rPr lang="es-ES" altLang="es-ES" sz="1400" dirty="0" err="1">
                <a:latin typeface="Tahoma" pitchFamily="34" charset="0"/>
              </a:rPr>
              <a:t>unit</a:t>
            </a:r>
            <a:r>
              <a:rPr lang="es-ES" altLang="es-ES" sz="1400" dirty="0">
                <a:latin typeface="Tahoma" pitchFamily="34" charset="0"/>
              </a:rPr>
              <a:t> </a:t>
            </a:r>
            <a:r>
              <a:rPr lang="es-ES" altLang="es-ES" sz="1400" dirty="0" err="1">
                <a:latin typeface="Tahoma" pitchFamily="34" charset="0"/>
              </a:rPr>
              <a:t>code</a:t>
            </a:r>
            <a:r>
              <a:rPr lang="es-ES" altLang="es-ES" sz="1400" dirty="0">
                <a:latin typeface="Tahoma" pitchFamily="34" charset="0"/>
              </a:rPr>
              <a:t>”) y los Créditos ECTS (“ECTS”).</a:t>
            </a:r>
          </a:p>
          <a:p>
            <a:pPr algn="just" eaLnBrk="1" hangingPunct="1">
              <a:lnSpc>
                <a:spcPct val="90000"/>
              </a:lnSpc>
              <a:spcBef>
                <a:spcPct val="50000"/>
              </a:spcBef>
              <a:buFontTx/>
              <a:buChar char="-"/>
            </a:pPr>
            <a:r>
              <a:rPr lang="es-ES" altLang="es-ES" sz="1400" dirty="0">
                <a:latin typeface="Tahoma" pitchFamily="34" charset="0"/>
              </a:rPr>
              <a:t> Firma el documento.</a:t>
            </a:r>
          </a:p>
          <a:p>
            <a:pPr algn="just" eaLnBrk="1" hangingPunct="1">
              <a:lnSpc>
                <a:spcPct val="90000"/>
              </a:lnSpc>
              <a:spcBef>
                <a:spcPct val="50000"/>
              </a:spcBef>
              <a:buFontTx/>
              <a:buChar char="-"/>
            </a:pPr>
            <a:endParaRPr lang="es-ES" altLang="es-ES" sz="1400" dirty="0">
              <a:latin typeface="Tahoma" pitchFamily="34" charset="0"/>
            </a:endParaRPr>
          </a:p>
          <a:p>
            <a:pPr algn="just" eaLnBrk="1" hangingPunct="1">
              <a:lnSpc>
                <a:spcPct val="110000"/>
              </a:lnSpc>
            </a:pPr>
            <a:r>
              <a:rPr lang="es-ES" altLang="es-ES" sz="1600" b="1" dirty="0">
                <a:solidFill>
                  <a:srgbClr val="006600"/>
                </a:solidFill>
                <a:latin typeface="Tahoma" pitchFamily="34" charset="0"/>
              </a:rPr>
              <a:t>¿Dónde se presenta?</a:t>
            </a:r>
            <a:r>
              <a:rPr lang="es-ES" altLang="es-ES" sz="1400" dirty="0">
                <a:solidFill>
                  <a:srgbClr val="006600"/>
                </a:solidFill>
                <a:latin typeface="Tahoma" pitchFamily="34" charset="0"/>
              </a:rPr>
              <a:t> </a:t>
            </a:r>
          </a:p>
          <a:p>
            <a:pPr algn="just" eaLnBrk="1" hangingPunct="1">
              <a:lnSpc>
                <a:spcPct val="110000"/>
              </a:lnSpc>
            </a:pPr>
            <a:r>
              <a:rPr lang="es-ES" altLang="es-ES" sz="1400" dirty="0">
                <a:latin typeface="Tahoma" pitchFamily="34" charset="0"/>
              </a:rPr>
              <a:t>Preséntalo a tu </a:t>
            </a:r>
            <a:r>
              <a:rPr lang="es-ES" altLang="es-ES" sz="1400" b="1" dirty="0">
                <a:latin typeface="Tahoma" pitchFamily="34" charset="0"/>
              </a:rPr>
              <a:t>Coordinador de Centro</a:t>
            </a:r>
            <a:r>
              <a:rPr lang="es-ES" altLang="es-ES" sz="1400" dirty="0">
                <a:latin typeface="Tahoma" pitchFamily="34" charset="0"/>
              </a:rPr>
              <a:t>, antes del </a:t>
            </a:r>
            <a:r>
              <a:rPr lang="es-ES" altLang="es-ES" sz="1400" u="sng" dirty="0">
                <a:solidFill>
                  <a:srgbClr val="FF0000"/>
                </a:solidFill>
                <a:highlight>
                  <a:srgbClr val="FFFF00"/>
                </a:highlight>
                <a:latin typeface="Tahoma" pitchFamily="34" charset="0"/>
              </a:rPr>
              <a:t>16 de mayo</a:t>
            </a:r>
            <a:r>
              <a:rPr lang="es-ES" altLang="es-ES" sz="1400" dirty="0">
                <a:solidFill>
                  <a:srgbClr val="FF0000"/>
                </a:solidFill>
                <a:highlight>
                  <a:srgbClr val="FFFF00"/>
                </a:highlight>
                <a:latin typeface="Tahoma" pitchFamily="34" charset="0"/>
              </a:rPr>
              <a:t> </a:t>
            </a:r>
            <a:r>
              <a:rPr lang="es-ES" altLang="es-ES" sz="1400" dirty="0">
                <a:latin typeface="Tahoma" pitchFamily="34" charset="0"/>
              </a:rPr>
              <a:t>o en el plazo que él te indique, para su firma y envío al Servicio de Relaciones Internacionales. </a:t>
            </a:r>
            <a:r>
              <a:rPr lang="es-ES" altLang="es-ES" sz="1400" dirty="0">
                <a:solidFill>
                  <a:srgbClr val="FF0000"/>
                </a:solidFill>
                <a:latin typeface="Tahoma" pitchFamily="34" charset="0"/>
              </a:rPr>
              <a:t>Este plazo es de carácter general. Aquellas universidades que requieran tener la documentación antes de dicha fecha, el estudiante deberá presentarlo al menos 10 días antes del </a:t>
            </a:r>
            <a:r>
              <a:rPr lang="es-ES" altLang="es-ES" sz="1400" dirty="0" err="1">
                <a:solidFill>
                  <a:srgbClr val="FF0000"/>
                </a:solidFill>
                <a:latin typeface="Tahoma" pitchFamily="34" charset="0"/>
              </a:rPr>
              <a:t>Deadline</a:t>
            </a:r>
            <a:r>
              <a:rPr lang="es-ES" altLang="es-ES" sz="1400" dirty="0">
                <a:solidFill>
                  <a:srgbClr val="FF0000"/>
                </a:solidFill>
                <a:latin typeface="Tahoma" pitchFamily="34" charset="0"/>
              </a:rPr>
              <a:t> de la universidad de destino.</a:t>
            </a:r>
            <a:endParaRPr lang="es-ES" altLang="es-ES" sz="1400" dirty="0">
              <a:latin typeface="Tahoma" pitchFamily="34" charset="0"/>
            </a:endParaRPr>
          </a:p>
          <a:p>
            <a:pPr algn="just" eaLnBrk="1" hangingPunct="1">
              <a:lnSpc>
                <a:spcPct val="110000"/>
              </a:lnSpc>
            </a:pPr>
            <a:r>
              <a:rPr lang="es-ES" altLang="es-ES" sz="1600" b="1" dirty="0">
                <a:latin typeface="Tahoma" pitchFamily="34" charset="0"/>
              </a:rPr>
              <a:t>¿Cuándo se remite a la SRRII?</a:t>
            </a:r>
            <a:r>
              <a:rPr lang="es-ES" altLang="es-ES" sz="1400" dirty="0">
                <a:latin typeface="Tahoma" pitchFamily="34" charset="0"/>
              </a:rPr>
              <a:t> Antes del día </a:t>
            </a:r>
            <a:r>
              <a:rPr lang="es-ES" altLang="es-ES" sz="1400" b="1" dirty="0">
                <a:solidFill>
                  <a:srgbClr val="FF0000"/>
                </a:solidFill>
                <a:highlight>
                  <a:srgbClr val="FFFF00"/>
                </a:highlight>
                <a:latin typeface="Tahoma" pitchFamily="34" charset="0"/>
              </a:rPr>
              <a:t>16 de mayo</a:t>
            </a:r>
            <a:r>
              <a:rPr lang="es-ES" altLang="es-ES" sz="1400" dirty="0">
                <a:highlight>
                  <a:srgbClr val="FFFF00"/>
                </a:highlight>
                <a:latin typeface="Tahoma" pitchFamily="34" charset="0"/>
              </a:rPr>
              <a:t> de 2025</a:t>
            </a:r>
            <a:r>
              <a:rPr lang="es-ES" altLang="es-ES" sz="1400" dirty="0">
                <a:latin typeface="Tahoma" pitchFamily="34" charset="0"/>
              </a:rPr>
              <a:t>.</a:t>
            </a:r>
          </a:p>
        </p:txBody>
      </p:sp>
    </p:spTree>
    <p:extLst>
      <p:ext uri="{BB962C8B-B14F-4D97-AF65-F5344CB8AC3E}">
        <p14:creationId xmlns:p14="http://schemas.microsoft.com/office/powerpoint/2010/main" val="334390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1268" name="Text Box 2"/>
          <p:cNvSpPr txBox="1">
            <a:spLocks noChangeArrowheads="1"/>
          </p:cNvSpPr>
          <p:nvPr/>
        </p:nvSpPr>
        <p:spPr bwMode="auto">
          <a:xfrm>
            <a:off x="250824" y="908720"/>
            <a:ext cx="864165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1. LEARNING AGREEMENT </a:t>
            </a:r>
            <a:r>
              <a:rPr lang="es-ES" altLang="es-ES" sz="1400" b="1" dirty="0">
                <a:solidFill>
                  <a:srgbClr val="002060"/>
                </a:solidFill>
                <a:latin typeface="Tahoma" pitchFamily="34" charset="0"/>
              </a:rPr>
              <a:t>GUÍA DE BUENAS PRÁCTICAS ERASMUS PARA CUMPLIMENTAR LOS DOCUMENTOS ACADÉMICOS</a:t>
            </a:r>
          </a:p>
        </p:txBody>
      </p:sp>
      <p:sp>
        <p:nvSpPr>
          <p:cNvPr id="11269" name="Text Box 6"/>
          <p:cNvSpPr txBox="1">
            <a:spLocks noChangeArrowheads="1"/>
          </p:cNvSpPr>
          <p:nvPr/>
        </p:nvSpPr>
        <p:spPr bwMode="auto">
          <a:xfrm>
            <a:off x="395288" y="1558925"/>
            <a:ext cx="84248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600" b="1" dirty="0">
                <a:solidFill>
                  <a:srgbClr val="006600"/>
                </a:solidFill>
                <a:latin typeface="Tahoma" pitchFamily="34" charset="0"/>
              </a:rPr>
              <a:t>Cómo establecer las equivalencias entre asignaturas UMH y la universidad de destino</a:t>
            </a:r>
            <a:endParaRPr lang="es-ES" altLang="es-ES" sz="1400" b="1" dirty="0">
              <a:latin typeface="Tahoma" pitchFamily="34" charset="0"/>
            </a:endParaRP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La equivalencia entre el contenido y los créditos de la asignatura UMH con la asignatura de destino deberán ser como mínimo del 70%.</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Entre la suma del total de créditos a cursar en la Universidad de destino y en la UMH, no podrá haber una diferencia superior a 6 créditos.</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Podrán proponerse equivalencias entre una asignatura de la UMH y una o varias asignaturas de la Universidad de destino y viceversa, siempre y cuando se respeten los requisitos indicados en los apartados anteriores.</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En caso de que la universidad de destino no tenga publicados los créditos ECTS de sus asignaturas y en su defecto figuren horas, la equivalencia se realizará a razón de 1 crédito ECTS equivalente a 20 horas.</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Se podrán cursar asignaturas oficiales del plan de estudios de la universidad de destino que no tengan equivalencia en la UMH por “competencias transversales y profesionales” especificando el número de créditos que se va a cursar en la universidad de destino. Se podrán reconocer con este módulo hasta el máximo de créditos optativos establecidos en el Plan de Estudios del título de Grado del alumno. </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Las actividades, seminarios o cursillos que se realicen en la Universidad de destino NO se podrán incluir en el Acuerdo Académico. </a:t>
            </a:r>
          </a:p>
        </p:txBody>
      </p:sp>
    </p:spTree>
    <p:extLst>
      <p:ext uri="{BB962C8B-B14F-4D97-AF65-F5344CB8AC3E}">
        <p14:creationId xmlns:p14="http://schemas.microsoft.com/office/powerpoint/2010/main" val="228355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2292" name="Text Box 2"/>
          <p:cNvSpPr txBox="1">
            <a:spLocks noChangeArrowheads="1"/>
          </p:cNvSpPr>
          <p:nvPr/>
        </p:nvSpPr>
        <p:spPr bwMode="auto">
          <a:xfrm>
            <a:off x="179388" y="1052513"/>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2. MODIFICACIONES AL LEARNING AGREEMENT</a:t>
            </a:r>
          </a:p>
        </p:txBody>
      </p:sp>
      <p:sp>
        <p:nvSpPr>
          <p:cNvPr id="12293" name="Rectangle 3"/>
          <p:cNvSpPr>
            <a:spLocks noChangeArrowheads="1"/>
          </p:cNvSpPr>
          <p:nvPr/>
        </p:nvSpPr>
        <p:spPr bwMode="auto">
          <a:xfrm>
            <a:off x="342106" y="1480846"/>
            <a:ext cx="8459787" cy="506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05000"/>
              </a:lnSpc>
              <a:spcBef>
                <a:spcPct val="50000"/>
              </a:spcBef>
            </a:pPr>
            <a:r>
              <a:rPr lang="es-ES" altLang="es-ES" sz="1600" b="1" dirty="0">
                <a:solidFill>
                  <a:srgbClr val="336600"/>
                </a:solidFill>
                <a:latin typeface="Tahoma" pitchFamily="34" charset="0"/>
              </a:rPr>
              <a:t>¿Qué es? </a:t>
            </a:r>
            <a:r>
              <a:rPr lang="es-ES" altLang="es-ES" sz="1600" dirty="0">
                <a:latin typeface="Tahoma" pitchFamily="34" charset="0"/>
              </a:rPr>
              <a:t>Es la propuesta de cambios del </a:t>
            </a:r>
            <a:r>
              <a:rPr lang="es-ES" altLang="es-ES" sz="1600" dirty="0" err="1">
                <a:latin typeface="Tahoma" pitchFamily="34" charset="0"/>
              </a:rPr>
              <a:t>Learning</a:t>
            </a:r>
            <a:r>
              <a:rPr lang="es-ES" altLang="es-ES" sz="1600" dirty="0">
                <a:latin typeface="Tahoma" pitchFamily="34" charset="0"/>
              </a:rPr>
              <a:t> </a:t>
            </a:r>
            <a:r>
              <a:rPr lang="es-ES" altLang="es-ES" sz="1600" dirty="0" err="1">
                <a:latin typeface="Tahoma" pitchFamily="34" charset="0"/>
              </a:rPr>
              <a:t>Agreement</a:t>
            </a:r>
            <a:r>
              <a:rPr lang="es-ES" altLang="es-ES" sz="1600" dirty="0">
                <a:latin typeface="Tahoma" pitchFamily="34" charset="0"/>
              </a:rPr>
              <a:t> inicial. </a:t>
            </a:r>
          </a:p>
          <a:p>
            <a:pPr algn="just" eaLnBrk="1" hangingPunct="1">
              <a:lnSpc>
                <a:spcPct val="105000"/>
              </a:lnSpc>
              <a:spcBef>
                <a:spcPct val="50000"/>
              </a:spcBef>
            </a:pPr>
            <a:r>
              <a:rPr lang="es-ES" altLang="es-ES" sz="1600" b="1" dirty="0">
                <a:solidFill>
                  <a:srgbClr val="336600"/>
                </a:solidFill>
                <a:latin typeface="Tahoma" pitchFamily="34" charset="0"/>
              </a:rPr>
              <a:t>¿Cómo se cumplimenta? </a:t>
            </a:r>
          </a:p>
          <a:p>
            <a:pPr algn="just" eaLnBrk="1" hangingPunct="1">
              <a:lnSpc>
                <a:spcPct val="105000"/>
              </a:lnSpc>
              <a:spcBef>
                <a:spcPct val="50000"/>
              </a:spcBef>
            </a:pPr>
            <a:r>
              <a:rPr lang="es-ES" altLang="es-ES" sz="1600" dirty="0">
                <a:latin typeface="Tahoma" pitchFamily="34" charset="0"/>
              </a:rPr>
              <a:t>1º.- Cumplimenta el modelo de modificaciones al </a:t>
            </a:r>
            <a:r>
              <a:rPr lang="es-ES" altLang="es-ES" sz="1600" dirty="0" err="1">
                <a:latin typeface="Tahoma" pitchFamily="34" charset="0"/>
              </a:rPr>
              <a:t>Learning</a:t>
            </a:r>
            <a:r>
              <a:rPr lang="es-ES" altLang="es-ES" sz="1600" dirty="0">
                <a:latin typeface="Tahoma" pitchFamily="34" charset="0"/>
              </a:rPr>
              <a:t> </a:t>
            </a:r>
            <a:r>
              <a:rPr lang="es-ES" altLang="es-ES" sz="1600" dirty="0" err="1">
                <a:latin typeface="Tahoma" pitchFamily="34" charset="0"/>
              </a:rPr>
              <a:t>Agreement</a:t>
            </a:r>
            <a:r>
              <a:rPr lang="es-ES" altLang="es-ES" sz="1600" dirty="0">
                <a:latin typeface="Tahoma" pitchFamily="34" charset="0"/>
              </a:rPr>
              <a:t> con </a:t>
            </a:r>
            <a:r>
              <a:rPr lang="es-ES" altLang="es-ES" sz="1600" b="1" u="sng" dirty="0">
                <a:latin typeface="Tahoma" pitchFamily="34" charset="0"/>
              </a:rPr>
              <a:t>todas las asignaturas que definitivamente hayas elegido. Este documento sustituirá al </a:t>
            </a:r>
            <a:r>
              <a:rPr lang="es-ES" altLang="es-ES" sz="1600" b="1" u="sng" dirty="0" err="1">
                <a:latin typeface="Tahoma" pitchFamily="34" charset="0"/>
              </a:rPr>
              <a:t>Learning</a:t>
            </a:r>
            <a:r>
              <a:rPr lang="es-ES" altLang="es-ES" sz="1600" b="1" u="sng" dirty="0">
                <a:latin typeface="Tahoma" pitchFamily="34" charset="0"/>
              </a:rPr>
              <a:t> </a:t>
            </a:r>
            <a:r>
              <a:rPr lang="es-ES" altLang="es-ES" sz="1600" b="1" u="sng" dirty="0" err="1">
                <a:latin typeface="Tahoma" pitchFamily="34" charset="0"/>
              </a:rPr>
              <a:t>Agreement</a:t>
            </a:r>
            <a:r>
              <a:rPr lang="es-ES" altLang="es-ES" sz="1600" b="1" u="sng" dirty="0">
                <a:latin typeface="Tahoma" pitchFamily="34" charset="0"/>
              </a:rPr>
              <a:t> anterior.</a:t>
            </a:r>
            <a:r>
              <a:rPr lang="es-ES" altLang="es-ES" sz="1600" b="1" dirty="0">
                <a:latin typeface="Tahoma" pitchFamily="34" charset="0"/>
              </a:rPr>
              <a:t> </a:t>
            </a:r>
            <a:r>
              <a:rPr lang="es-ES" altLang="es-ES" sz="1600" dirty="0">
                <a:latin typeface="Tahoma" pitchFamily="34" charset="0"/>
              </a:rPr>
              <a:t>Recuerda consignar el código, denominación y créditos de las asignaturas.</a:t>
            </a:r>
          </a:p>
          <a:p>
            <a:pPr algn="just" eaLnBrk="1" hangingPunct="1">
              <a:lnSpc>
                <a:spcPct val="105000"/>
              </a:lnSpc>
              <a:spcBef>
                <a:spcPct val="50000"/>
              </a:spcBef>
            </a:pPr>
            <a:r>
              <a:rPr lang="es-ES" altLang="es-ES" sz="1600" dirty="0">
                <a:latin typeface="Tahoma" pitchFamily="34" charset="0"/>
              </a:rPr>
              <a:t>2º.- Firma el documento con </a:t>
            </a:r>
            <a:r>
              <a:rPr lang="es-ES" altLang="es-ES" sz="1600" b="1" dirty="0">
                <a:latin typeface="Tahoma" pitchFamily="34" charset="0"/>
              </a:rPr>
              <a:t>certificado digital obligatoriamente</a:t>
            </a:r>
            <a:r>
              <a:rPr lang="es-ES" altLang="es-ES" sz="1600" dirty="0">
                <a:latin typeface="Tahoma" pitchFamily="34" charset="0"/>
              </a:rPr>
              <a:t>.</a:t>
            </a:r>
          </a:p>
          <a:p>
            <a:pPr algn="just" eaLnBrk="1" hangingPunct="1">
              <a:lnSpc>
                <a:spcPct val="105000"/>
              </a:lnSpc>
              <a:spcBef>
                <a:spcPct val="50000"/>
              </a:spcBef>
            </a:pPr>
            <a:r>
              <a:rPr lang="es-ES" altLang="es-ES" sz="1600" b="1" dirty="0">
                <a:solidFill>
                  <a:srgbClr val="336600"/>
                </a:solidFill>
                <a:latin typeface="Tahoma" pitchFamily="34" charset="0"/>
              </a:rPr>
              <a:t>¿Dónde se presenta?</a:t>
            </a:r>
          </a:p>
          <a:p>
            <a:pPr algn="just" eaLnBrk="1" hangingPunct="1">
              <a:lnSpc>
                <a:spcPct val="105000"/>
              </a:lnSpc>
              <a:spcBef>
                <a:spcPct val="50000"/>
              </a:spcBef>
            </a:pPr>
            <a:r>
              <a:rPr lang="es-ES" altLang="es-ES" sz="1600" dirty="0">
                <a:latin typeface="Tahoma" pitchFamily="34" charset="0"/>
              </a:rPr>
              <a:t>El documento </a:t>
            </a:r>
            <a:r>
              <a:rPr lang="es-ES" altLang="es-ES" sz="1600" b="1" dirty="0">
                <a:latin typeface="Tahoma" pitchFamily="34" charset="0"/>
              </a:rPr>
              <a:t>se debe enviar a la SRRII de la UMH</a:t>
            </a:r>
            <a:r>
              <a:rPr lang="es-ES" altLang="es-ES" sz="1600" dirty="0">
                <a:latin typeface="Tahoma" pitchFamily="34" charset="0"/>
              </a:rPr>
              <a:t> por email, </a:t>
            </a:r>
            <a:r>
              <a:rPr lang="es-ES" altLang="es-ES" sz="1600" u="sng" dirty="0">
                <a:latin typeface="Tahoma" pitchFamily="34" charset="0"/>
              </a:rPr>
              <a:t>previamente negociado con tu Coordinador de Centro</a:t>
            </a:r>
            <a:r>
              <a:rPr lang="es-ES" altLang="es-ES" sz="1600" dirty="0">
                <a:latin typeface="Tahoma" pitchFamily="34" charset="0"/>
              </a:rPr>
              <a:t>. El SRRII lo remitirá al Coordinador de Centro para su firma y comunicará los cambios a la universidad de destino.</a:t>
            </a:r>
          </a:p>
          <a:p>
            <a:pPr algn="just" eaLnBrk="1" hangingPunct="1">
              <a:lnSpc>
                <a:spcPct val="105000"/>
              </a:lnSpc>
              <a:spcBef>
                <a:spcPct val="50000"/>
              </a:spcBef>
            </a:pPr>
            <a:r>
              <a:rPr lang="es-ES" altLang="es-ES" sz="1600" b="1" dirty="0">
                <a:solidFill>
                  <a:srgbClr val="336600"/>
                </a:solidFill>
                <a:latin typeface="Tahoma" pitchFamily="34" charset="0"/>
              </a:rPr>
              <a:t>¿Cuándo se presenta?</a:t>
            </a:r>
          </a:p>
          <a:p>
            <a:pPr algn="just" eaLnBrk="1" hangingPunct="1">
              <a:lnSpc>
                <a:spcPct val="105000"/>
              </a:lnSpc>
              <a:spcBef>
                <a:spcPct val="50000"/>
              </a:spcBef>
            </a:pPr>
            <a:r>
              <a:rPr lang="es-ES" altLang="es-ES" sz="1600" dirty="0">
                <a:latin typeface="Tahoma" pitchFamily="34" charset="0"/>
              </a:rPr>
              <a:t>El plazo para la presentación de los cambios es hasta el 15 de Octubre para el primer cuatrimestre y hasta el 28 de febrero para el segundo cuatrimestre. Tendrás que presentar tus cambios al coordinador UMH con </a:t>
            </a:r>
            <a:r>
              <a:rPr lang="es-ES" altLang="es-ES" sz="1600" dirty="0">
                <a:solidFill>
                  <a:srgbClr val="FF0000"/>
                </a:solidFill>
                <a:latin typeface="Tahoma" pitchFamily="34" charset="0"/>
              </a:rPr>
              <a:t>10 </a:t>
            </a:r>
            <a:r>
              <a:rPr lang="es-ES" altLang="es-ES" sz="1600" dirty="0">
                <a:latin typeface="Tahoma" pitchFamily="34" charset="0"/>
              </a:rPr>
              <a:t>días de antelación para que te los autorice.  </a:t>
            </a:r>
            <a:r>
              <a:rPr lang="es-ES" altLang="es-ES" sz="1600" b="1" u="sng" dirty="0">
                <a:latin typeface="Tahoma" pitchFamily="34" charset="0"/>
              </a:rPr>
              <a:t>Podrá solicitarse sólo una vez en cada cuatrimestre. </a:t>
            </a:r>
          </a:p>
        </p:txBody>
      </p:sp>
    </p:spTree>
    <p:extLst>
      <p:ext uri="{BB962C8B-B14F-4D97-AF65-F5344CB8AC3E}">
        <p14:creationId xmlns:p14="http://schemas.microsoft.com/office/powerpoint/2010/main" val="115636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3315" name="Text Box 2"/>
          <p:cNvSpPr txBox="1">
            <a:spLocks noChangeArrowheads="1"/>
          </p:cNvSpPr>
          <p:nvPr/>
        </p:nvSpPr>
        <p:spPr bwMode="auto">
          <a:xfrm>
            <a:off x="250825" y="765175"/>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600" b="1" dirty="0">
                <a:solidFill>
                  <a:srgbClr val="CC3300"/>
                </a:solidFill>
                <a:latin typeface="Tahoma" pitchFamily="34" charset="0"/>
              </a:rPr>
              <a:t>LEARNING AGREEMENT UMH</a:t>
            </a:r>
          </a:p>
        </p:txBody>
      </p:sp>
      <p:sp>
        <p:nvSpPr>
          <p:cNvPr id="13316" name="Text Box 2"/>
          <p:cNvSpPr txBox="1">
            <a:spLocks noChangeArrowheads="1"/>
          </p:cNvSpPr>
          <p:nvPr/>
        </p:nvSpPr>
        <p:spPr bwMode="auto">
          <a:xfrm>
            <a:off x="4499992" y="765175"/>
            <a:ext cx="43926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600" b="1" dirty="0">
                <a:solidFill>
                  <a:srgbClr val="CC3300"/>
                </a:solidFill>
                <a:latin typeface="Tahoma" pitchFamily="34" charset="0"/>
              </a:rPr>
              <a:t>MODIFICACIONES al L.A.</a:t>
            </a:r>
          </a:p>
        </p:txBody>
      </p:sp>
      <p:pic>
        <p:nvPicPr>
          <p:cNvPr id="4" name="Imagen 3"/>
          <p:cNvPicPr>
            <a:picLocks noChangeAspect="1"/>
          </p:cNvPicPr>
          <p:nvPr/>
        </p:nvPicPr>
        <p:blipFill>
          <a:blip r:embed="rId3"/>
          <a:stretch>
            <a:fillRect/>
          </a:stretch>
        </p:blipFill>
        <p:spPr>
          <a:xfrm>
            <a:off x="323528" y="1124744"/>
            <a:ext cx="3994003" cy="5652000"/>
          </a:xfrm>
          <a:prstGeom prst="rect">
            <a:avLst/>
          </a:prstGeom>
          <a:ln>
            <a:solidFill>
              <a:schemeClr val="tx1"/>
            </a:solidFill>
          </a:ln>
        </p:spPr>
      </p:pic>
      <p:pic>
        <p:nvPicPr>
          <p:cNvPr id="5" name="Imagen 4"/>
          <p:cNvPicPr>
            <a:picLocks noChangeAspect="1"/>
          </p:cNvPicPr>
          <p:nvPr/>
        </p:nvPicPr>
        <p:blipFill>
          <a:blip r:embed="rId4"/>
          <a:stretch>
            <a:fillRect/>
          </a:stretch>
        </p:blipFill>
        <p:spPr>
          <a:xfrm>
            <a:off x="4754476" y="1124744"/>
            <a:ext cx="3993988" cy="5652000"/>
          </a:xfrm>
          <a:prstGeom prst="rect">
            <a:avLst/>
          </a:prstGeom>
          <a:ln>
            <a:solidFill>
              <a:schemeClr val="tx1"/>
            </a:solidFill>
          </a:ln>
        </p:spPr>
      </p:pic>
    </p:spTree>
    <p:extLst>
      <p:ext uri="{BB962C8B-B14F-4D97-AF65-F5344CB8AC3E}">
        <p14:creationId xmlns:p14="http://schemas.microsoft.com/office/powerpoint/2010/main" val="268911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8" name="Text Box 2"/>
          <p:cNvSpPr txBox="1">
            <a:spLocks noChangeArrowheads="1"/>
          </p:cNvSpPr>
          <p:nvPr/>
        </p:nvSpPr>
        <p:spPr bwMode="auto">
          <a:xfrm>
            <a:off x="2456656" y="786606"/>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600" b="1" dirty="0">
                <a:solidFill>
                  <a:srgbClr val="CC3300"/>
                </a:solidFill>
                <a:latin typeface="Tahoma" pitchFamily="34" charset="0"/>
              </a:rPr>
              <a:t>LEARNING AGREEMENT UE</a:t>
            </a:r>
          </a:p>
        </p:txBody>
      </p:sp>
      <p:pic>
        <p:nvPicPr>
          <p:cNvPr id="2" name="Imagen 1"/>
          <p:cNvPicPr>
            <a:picLocks noChangeAspect="1"/>
          </p:cNvPicPr>
          <p:nvPr/>
        </p:nvPicPr>
        <p:blipFill>
          <a:blip r:embed="rId3"/>
          <a:stretch>
            <a:fillRect/>
          </a:stretch>
        </p:blipFill>
        <p:spPr>
          <a:xfrm>
            <a:off x="611560" y="1124744"/>
            <a:ext cx="3993988" cy="5652000"/>
          </a:xfrm>
          <a:prstGeom prst="rect">
            <a:avLst/>
          </a:prstGeom>
          <a:ln>
            <a:solidFill>
              <a:schemeClr val="tx1"/>
            </a:solidFill>
          </a:ln>
        </p:spPr>
      </p:pic>
      <p:pic>
        <p:nvPicPr>
          <p:cNvPr id="6" name="Imagen 5"/>
          <p:cNvPicPr>
            <a:picLocks noChangeAspect="1"/>
          </p:cNvPicPr>
          <p:nvPr/>
        </p:nvPicPr>
        <p:blipFill>
          <a:blip r:embed="rId4"/>
          <a:stretch>
            <a:fillRect/>
          </a:stretch>
        </p:blipFill>
        <p:spPr>
          <a:xfrm>
            <a:off x="4788020" y="1089368"/>
            <a:ext cx="3993988" cy="5652000"/>
          </a:xfrm>
          <a:prstGeom prst="rect">
            <a:avLst/>
          </a:prstGeom>
          <a:ln>
            <a:solidFill>
              <a:schemeClr val="tx1"/>
            </a:solidFill>
          </a:ln>
        </p:spPr>
      </p:pic>
    </p:spTree>
    <p:extLst>
      <p:ext uri="{BB962C8B-B14F-4D97-AF65-F5344CB8AC3E}">
        <p14:creationId xmlns:p14="http://schemas.microsoft.com/office/powerpoint/2010/main" val="81126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internacional.umh.es/files/2014/02/Logo-ERASMUS-PLU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07883" cy="57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387065" y="1124744"/>
            <a:ext cx="3892244" cy="5508000"/>
          </a:xfrm>
          <a:prstGeom prst="rect">
            <a:avLst/>
          </a:prstGeom>
          <a:ln>
            <a:solidFill>
              <a:schemeClr val="tx1"/>
            </a:solidFill>
          </a:ln>
        </p:spPr>
      </p:pic>
      <p:pic>
        <p:nvPicPr>
          <p:cNvPr id="6" name="Imagen 5"/>
          <p:cNvPicPr>
            <a:picLocks noChangeAspect="1"/>
          </p:cNvPicPr>
          <p:nvPr/>
        </p:nvPicPr>
        <p:blipFill>
          <a:blip r:embed="rId4"/>
          <a:stretch>
            <a:fillRect/>
          </a:stretch>
        </p:blipFill>
        <p:spPr>
          <a:xfrm>
            <a:off x="4860032" y="1124744"/>
            <a:ext cx="3892244" cy="5508000"/>
          </a:xfrm>
          <a:prstGeom prst="rect">
            <a:avLst/>
          </a:prstGeom>
          <a:ln>
            <a:solidFill>
              <a:schemeClr val="tx1"/>
            </a:solidFill>
          </a:ln>
        </p:spPr>
      </p:pic>
    </p:spTree>
    <p:extLst>
      <p:ext uri="{BB962C8B-B14F-4D97-AF65-F5344CB8AC3E}">
        <p14:creationId xmlns:p14="http://schemas.microsoft.com/office/powerpoint/2010/main" val="3512173380"/>
      </p:ext>
    </p:extLst>
  </p:cSld>
  <p:clrMapOvr>
    <a:masterClrMapping/>
  </p:clrMapOvr>
</p:sld>
</file>

<file path=ppt/theme/theme1.xml><?xml version="1.0" encoding="utf-8"?>
<a:theme xmlns:a="http://schemas.openxmlformats.org/drawingml/2006/main" name="ERASMUS + 2015-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ERASMUS + 2015-2016</Template>
  <TotalTime>1391</TotalTime>
  <Words>2946</Words>
  <Application>Microsoft Office PowerPoint</Application>
  <PresentationFormat>Presentación en pantalla (4:3)</PresentationFormat>
  <Paragraphs>302</Paragraphs>
  <Slides>34</Slides>
  <Notes>32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34</vt:i4>
      </vt:variant>
    </vt:vector>
  </HeadingPairs>
  <TitlesOfParts>
    <vt:vector size="42" baseType="lpstr">
      <vt:lpstr>Arial</vt:lpstr>
      <vt:lpstr>Calibri</vt:lpstr>
      <vt:lpstr>Tahoma</vt:lpstr>
      <vt:lpstr>Times New Roman</vt:lpstr>
      <vt:lpstr>Verdana</vt:lpstr>
      <vt:lpstr>Wingdings</vt:lpstr>
      <vt:lpstr>ERASMUS + 2015-2016</vt:lpstr>
      <vt:lpstr>Diseño personalizado</vt:lpstr>
      <vt:lpstr>ERASMUS + Vicerrectorado de Internacionalización y Cooperación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 Vicerrectorado de Relaciones Internacionales</dc:title>
  <dc:creator>Africa</dc:creator>
  <cp:lastModifiedBy>Martinez Poveda, Maria De Africa</cp:lastModifiedBy>
  <cp:revision>84</cp:revision>
  <dcterms:created xsi:type="dcterms:W3CDTF">2016-03-13T12:37:09Z</dcterms:created>
  <dcterms:modified xsi:type="dcterms:W3CDTF">2025-03-24T10:36:46Z</dcterms:modified>
</cp:coreProperties>
</file>