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29"/>
  </p:notesMasterIdLst>
  <p:handoutMasterIdLst>
    <p:handoutMasterId r:id="rId30"/>
  </p:handoutMasterIdLst>
  <p:sldIdLst>
    <p:sldId id="257" r:id="rId3"/>
    <p:sldId id="261" r:id="rId4"/>
    <p:sldId id="292" r:id="rId5"/>
    <p:sldId id="263" r:id="rId6"/>
    <p:sldId id="285" r:id="rId7"/>
    <p:sldId id="264" r:id="rId8"/>
    <p:sldId id="288" r:id="rId9"/>
    <p:sldId id="266" r:id="rId10"/>
    <p:sldId id="267" r:id="rId11"/>
    <p:sldId id="268" r:id="rId12"/>
    <p:sldId id="269" r:id="rId13"/>
    <p:sldId id="294" r:id="rId14"/>
    <p:sldId id="296" r:id="rId15"/>
    <p:sldId id="295" r:id="rId16"/>
    <p:sldId id="282" r:id="rId17"/>
    <p:sldId id="283" r:id="rId18"/>
    <p:sldId id="293" r:id="rId19"/>
    <p:sldId id="262" r:id="rId20"/>
    <p:sldId id="270" r:id="rId21"/>
    <p:sldId id="297" r:id="rId22"/>
    <p:sldId id="272" r:id="rId23"/>
    <p:sldId id="273" r:id="rId24"/>
    <p:sldId id="277" r:id="rId25"/>
    <p:sldId id="280" r:id="rId26"/>
    <p:sldId id="281" r:id="rId27"/>
    <p:sldId id="284"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81" autoAdjust="0"/>
  </p:normalViewPr>
  <p:slideViewPr>
    <p:cSldViewPr>
      <p:cViewPr varScale="1">
        <p:scale>
          <a:sx n="107" d="100"/>
          <a:sy n="107" d="100"/>
        </p:scale>
        <p:origin x="173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0484C1-C564-4F24-ADE5-3E4ADEFE70CC}" type="datetimeFigureOut">
              <a:rPr lang="es-ES" smtClean="0"/>
              <a:t>18/06/2026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89F2B7-DB52-4B28-8B70-2422CD835302}" type="slidenum">
              <a:rPr lang="es-ES" smtClean="0"/>
              <a:t>‹Nº›</a:t>
            </a:fld>
            <a:endParaRPr lang="es-ES"/>
          </a:p>
        </p:txBody>
      </p:sp>
    </p:spTree>
    <p:extLst>
      <p:ext uri="{BB962C8B-B14F-4D97-AF65-F5344CB8AC3E}">
        <p14:creationId xmlns:p14="http://schemas.microsoft.com/office/powerpoint/2010/main" val="3102415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D3527F-7F41-46C9-BACF-D996B48D7F07}" type="datetimeFigureOut">
              <a:rPr lang="es-ES" smtClean="0"/>
              <a:t>18/06/2026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956DBC-9156-4D73-B052-62684F9EAA00}" type="slidenum">
              <a:rPr lang="es-ES" smtClean="0"/>
              <a:t>‹Nº›</a:t>
            </a:fld>
            <a:endParaRPr lang="es-ES"/>
          </a:p>
        </p:txBody>
      </p:sp>
    </p:spTree>
    <p:extLst>
      <p:ext uri="{BB962C8B-B14F-4D97-AF65-F5344CB8AC3E}">
        <p14:creationId xmlns:p14="http://schemas.microsoft.com/office/powerpoint/2010/main" val="310059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52B25E0-831F-4052-846E-8EB3CFA61734}" type="slidenum">
              <a:rPr lang="es-ES" altLang="es-ES" smtClean="0"/>
              <a:pPr eaLnBrk="1" hangingPunct="1">
                <a:spcBef>
                  <a:spcPct val="0"/>
                </a:spcBef>
              </a:pPr>
              <a:t>2</a:t>
            </a:fld>
            <a:endParaRPr lang="es-ES" altLang="es-E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4926B-440B-4F33-9EC5-38C768A653EB}" type="slidenum">
              <a:rPr lang="es-ES" altLang="es-ES" smtClean="0"/>
              <a:pPr eaLnBrk="1" hangingPunct="1">
                <a:spcBef>
                  <a:spcPct val="0"/>
                </a:spcBef>
              </a:pPr>
              <a:t>11</a:t>
            </a:fld>
            <a:endParaRPr lang="es-ES" alt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4926B-440B-4F33-9EC5-38C768A653EB}" type="slidenum">
              <a:rPr lang="es-ES" altLang="es-ES" smtClean="0"/>
              <a:pPr eaLnBrk="1" hangingPunct="1">
                <a:spcBef>
                  <a:spcPct val="0"/>
                </a:spcBef>
              </a:pPr>
              <a:t>12</a:t>
            </a:fld>
            <a:endParaRPr lang="es-ES" alt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202482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4926B-440B-4F33-9EC5-38C768A653EB}" type="slidenum">
              <a:rPr lang="es-ES" altLang="es-ES" smtClean="0"/>
              <a:pPr eaLnBrk="1" hangingPunct="1">
                <a:spcBef>
                  <a:spcPct val="0"/>
                </a:spcBef>
              </a:pPr>
              <a:t>13</a:t>
            </a:fld>
            <a:endParaRPr lang="es-ES" alt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59463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4926B-440B-4F33-9EC5-38C768A653EB}" type="slidenum">
              <a:rPr lang="es-ES" altLang="es-ES" smtClean="0"/>
              <a:pPr eaLnBrk="1" hangingPunct="1">
                <a:spcBef>
                  <a:spcPct val="0"/>
                </a:spcBef>
              </a:pPr>
              <a:t>14</a:t>
            </a:fld>
            <a:endParaRPr lang="es-ES" alt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342608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208599D-6DE7-4200-A7FB-8C3A1F158D6E}" type="slidenum">
              <a:rPr lang="es-ES" altLang="es-ES" smtClean="0"/>
              <a:pPr eaLnBrk="1" hangingPunct="1">
                <a:spcBef>
                  <a:spcPct val="0"/>
                </a:spcBef>
              </a:pPr>
              <a:t>15</a:t>
            </a:fld>
            <a:endParaRPr lang="es-ES" altLang="es-E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777AC55-B3AC-4DFC-8D75-0D79BE0A62D4}" type="slidenum">
              <a:rPr lang="es-ES" altLang="es-ES" smtClean="0"/>
              <a:pPr eaLnBrk="1" hangingPunct="1">
                <a:spcBef>
                  <a:spcPct val="0"/>
                </a:spcBef>
              </a:pPr>
              <a:t>16</a:t>
            </a:fld>
            <a:endParaRPr lang="es-ES" altLang="es-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52B25E0-831F-4052-846E-8EB3CFA61734}" type="slidenum">
              <a:rPr lang="es-ES" altLang="es-ES" smtClean="0"/>
              <a:pPr eaLnBrk="1" hangingPunct="1">
                <a:spcBef>
                  <a:spcPct val="0"/>
                </a:spcBef>
              </a:pPr>
              <a:t>17</a:t>
            </a:fld>
            <a:endParaRPr lang="es-ES" altLang="es-E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4087526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19A2C4E-527B-4888-B949-B56B14A8B6ED}" type="slidenum">
              <a:rPr lang="es-ES" altLang="es-ES" smtClean="0"/>
              <a:pPr eaLnBrk="1" hangingPunct="1">
                <a:spcBef>
                  <a:spcPct val="0"/>
                </a:spcBef>
              </a:pPr>
              <a:t>18</a:t>
            </a:fld>
            <a:endParaRPr lang="es-ES" altLang="es-E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9DC7E9-CC24-410C-BA60-410F5EDA7F52}" type="slidenum">
              <a:rPr lang="es-ES" altLang="es-ES" smtClean="0"/>
              <a:pPr eaLnBrk="1" hangingPunct="1">
                <a:spcBef>
                  <a:spcPct val="0"/>
                </a:spcBef>
              </a:pPr>
              <a:t>19</a:t>
            </a:fld>
            <a:endParaRPr lang="es-ES" altLang="es-E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EAB46EF-3179-47D6-8AD2-9FBEE225080B}" type="slidenum">
              <a:rPr lang="es-ES" altLang="es-ES" smtClean="0"/>
              <a:pPr eaLnBrk="1" hangingPunct="1">
                <a:spcBef>
                  <a:spcPct val="0"/>
                </a:spcBef>
              </a:pPr>
              <a:t>20</a:t>
            </a:fld>
            <a:endParaRPr lang="es-ES" altLang="es-E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80304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52B25E0-831F-4052-846E-8EB3CFA61734}" type="slidenum">
              <a:rPr lang="es-ES" altLang="es-ES" smtClean="0"/>
              <a:pPr eaLnBrk="1" hangingPunct="1">
                <a:spcBef>
                  <a:spcPct val="0"/>
                </a:spcBef>
              </a:pPr>
              <a:t>3</a:t>
            </a:fld>
            <a:endParaRPr lang="es-ES" altLang="es-E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718798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8FC2762-1FBA-4A13-AF12-0A37F3B4CB3D}" type="slidenum">
              <a:rPr lang="es-ES" altLang="es-ES" smtClean="0"/>
              <a:pPr eaLnBrk="1" hangingPunct="1">
                <a:spcBef>
                  <a:spcPct val="0"/>
                </a:spcBef>
              </a:pPr>
              <a:t>21</a:t>
            </a:fld>
            <a:endParaRPr lang="es-ES" altLang="es-E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2510263-BA7A-4801-BBCB-D0FBA914B98E}" type="slidenum">
              <a:rPr lang="es-ES" altLang="es-ES" smtClean="0"/>
              <a:pPr eaLnBrk="1" hangingPunct="1">
                <a:spcBef>
                  <a:spcPct val="0"/>
                </a:spcBef>
              </a:pPr>
              <a:t>22</a:t>
            </a:fld>
            <a:endParaRPr lang="es-ES" altLang="es-E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3125D9C-6912-4018-9D26-4EEE68740921}" type="slidenum">
              <a:rPr lang="es-ES" altLang="es-ES" smtClean="0"/>
              <a:pPr eaLnBrk="1" hangingPunct="1">
                <a:spcBef>
                  <a:spcPct val="0"/>
                </a:spcBef>
              </a:pPr>
              <a:t>23</a:t>
            </a:fld>
            <a:endParaRPr lang="es-ES" altLang="es-E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AA2C796-BC56-480F-A6FA-DFD7DC88F16C}" type="slidenum">
              <a:rPr lang="es-ES" altLang="es-ES" smtClean="0"/>
              <a:pPr eaLnBrk="1" hangingPunct="1">
                <a:spcBef>
                  <a:spcPct val="0"/>
                </a:spcBef>
              </a:pPr>
              <a:t>24</a:t>
            </a:fld>
            <a:endParaRPr lang="es-ES" altLang="es-E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2C8B142-73C8-492E-AE4C-CE50F86E4B30}" type="slidenum">
              <a:rPr lang="es-ES" altLang="es-ES" smtClean="0"/>
              <a:pPr eaLnBrk="1" hangingPunct="1">
                <a:spcBef>
                  <a:spcPct val="0"/>
                </a:spcBef>
              </a:pPr>
              <a:t>25</a:t>
            </a:fld>
            <a:endParaRPr lang="es-ES" altLang="es-E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B9C168-6778-4807-99BE-8312DE7D8260}" type="slidenum">
              <a:rPr lang="es-ES" altLang="es-ES" smtClean="0"/>
              <a:pPr eaLnBrk="1" hangingPunct="1">
                <a:spcBef>
                  <a:spcPct val="0"/>
                </a:spcBef>
              </a:pPr>
              <a:t>26</a:t>
            </a:fld>
            <a:endParaRPr lang="es-ES" altLang="es-E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096512-D3B0-4FA6-B132-AC42F181E5DA}" type="slidenum">
              <a:rPr lang="es-ES" altLang="es-ES" smtClean="0"/>
              <a:pPr eaLnBrk="1" hangingPunct="1">
                <a:spcBef>
                  <a:spcPct val="0"/>
                </a:spcBef>
              </a:pPr>
              <a:t>4</a:t>
            </a:fld>
            <a:endParaRPr lang="es-ES" altLang="es-E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096512-D3B0-4FA6-B132-AC42F181E5DA}" type="slidenum">
              <a:rPr lang="es-ES" altLang="es-ES" smtClean="0"/>
              <a:pPr eaLnBrk="1" hangingPunct="1">
                <a:spcBef>
                  <a:spcPct val="0"/>
                </a:spcBef>
              </a:pPr>
              <a:t>5</a:t>
            </a:fld>
            <a:endParaRPr lang="es-ES" altLang="es-E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D39ECD-ECA0-43A4-B972-E8FC52EBD987}" type="slidenum">
              <a:rPr lang="es-ES" altLang="es-ES" smtClean="0"/>
              <a:pPr eaLnBrk="1" hangingPunct="1">
                <a:spcBef>
                  <a:spcPct val="0"/>
                </a:spcBef>
              </a:pPr>
              <a:t>6</a:t>
            </a:fld>
            <a:endParaRPr lang="es-ES" altLang="es-E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8A13ED8-3EE3-49C1-A249-E9C397E4885A}" type="slidenum">
              <a:rPr lang="es-ES" altLang="es-ES" smtClean="0"/>
              <a:pPr eaLnBrk="1" hangingPunct="1">
                <a:spcBef>
                  <a:spcPct val="0"/>
                </a:spcBef>
              </a:pPr>
              <a:t>7</a:t>
            </a:fld>
            <a:endParaRPr lang="es-ES" altLang="es-E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FDD6B57-60D6-4296-BA56-EC954165C6CC}" type="slidenum">
              <a:rPr lang="es-ES" altLang="es-ES" smtClean="0"/>
              <a:pPr eaLnBrk="1" hangingPunct="1">
                <a:spcBef>
                  <a:spcPct val="0"/>
                </a:spcBef>
              </a:pPr>
              <a:t>8</a:t>
            </a:fld>
            <a:endParaRPr lang="es-ES" altLang="es-E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831239F-9D08-4C82-8EEE-2368455162F4}" type="slidenum">
              <a:rPr lang="es-ES" altLang="es-ES" smtClean="0"/>
              <a:pPr eaLnBrk="1" hangingPunct="1">
                <a:spcBef>
                  <a:spcPct val="0"/>
                </a:spcBef>
              </a:pPr>
              <a:t>9</a:t>
            </a:fld>
            <a:endParaRPr lang="es-ES" altLang="es-E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2E059C9-54DB-4C89-BEAD-7A6F638D31FD}" type="slidenum">
              <a:rPr lang="es-ES" altLang="es-ES" smtClean="0"/>
              <a:pPr eaLnBrk="1" hangingPunct="1">
                <a:spcBef>
                  <a:spcPct val="0"/>
                </a:spcBef>
              </a:pPr>
              <a:t>10</a:t>
            </a:fld>
            <a:endParaRPr lang="es-ES" altLang="es-E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10C086C-7CF1-41D0-A2C2-F0D0FFF64A46}" type="datetimeFigureOut">
              <a:rPr lang="es-ES" smtClean="0"/>
              <a:t>18/06/2026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245494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10C086C-7CF1-41D0-A2C2-F0D0FFF64A46}" type="datetimeFigureOut">
              <a:rPr lang="es-ES" smtClean="0"/>
              <a:t>18/06/2026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222685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10C086C-7CF1-41D0-A2C2-F0D0FFF64A46}" type="datetimeFigureOut">
              <a:rPr lang="es-ES" smtClean="0"/>
              <a:t>18/06/2026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397599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Diapositiva de título">
    <p:spTree>
      <p:nvGrpSpPr>
        <p:cNvPr id="1" name=""/>
        <p:cNvGrpSpPr/>
        <p:nvPr/>
      </p:nvGrpSpPr>
      <p:grpSpPr>
        <a:xfrm>
          <a:off x="0" y="0"/>
          <a:ext cx="0" cy="0"/>
          <a:chOff x="0" y="0"/>
          <a:chExt cx="0" cy="0"/>
        </a:xfrm>
      </p:grpSpPr>
      <p:sp>
        <p:nvSpPr>
          <p:cNvPr id="13" name="Marcador de posición de imagen 12"/>
          <p:cNvSpPr>
            <a:spLocks noGrp="1"/>
          </p:cNvSpPr>
          <p:nvPr>
            <p:ph type="pic" sz="quarter" idx="14"/>
          </p:nvPr>
        </p:nvSpPr>
        <p:spPr>
          <a:xfrm>
            <a:off x="0" y="1"/>
            <a:ext cx="9144000" cy="4619625"/>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s-ES"/>
              <a:t>Haga clic en el icono para agregar una imagen</a:t>
            </a:r>
          </a:p>
        </p:txBody>
      </p:sp>
      <p:sp>
        <p:nvSpPr>
          <p:cNvPr id="2" name="Title 1"/>
          <p:cNvSpPr>
            <a:spLocks noGrp="1"/>
          </p:cNvSpPr>
          <p:nvPr>
            <p:ph type="ctrTitle"/>
          </p:nvPr>
        </p:nvSpPr>
        <p:spPr>
          <a:xfrm>
            <a:off x="300790" y="4619528"/>
            <a:ext cx="5829300" cy="1463040"/>
          </a:xfrm>
        </p:spPr>
        <p:txBody>
          <a:bodyPr anchor="ctr">
            <a:normAutofit/>
          </a:bodyPr>
          <a:lstStyle>
            <a:lvl1pPr algn="r">
              <a:defRPr sz="3750" spc="15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57950" y="4619528"/>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pPr>
              <a:defRPr/>
            </a:pPr>
            <a:fld id="{959358B5-8320-4851-A7DE-FEB3C0ACD84A}" type="datetime1">
              <a:rPr lang="es-ES" smtClean="0"/>
              <a:t>18/06/2026</a:t>
            </a:fld>
            <a:endParaRPr lang="es-ES"/>
          </a:p>
        </p:txBody>
      </p:sp>
      <p:sp>
        <p:nvSpPr>
          <p:cNvPr id="5" name="Footer Placeholder 4"/>
          <p:cNvSpPr>
            <a:spLocks noGrp="1"/>
          </p:cNvSpPr>
          <p:nvPr>
            <p:ph type="ftr" sz="quarter" idx="11"/>
          </p:nvPr>
        </p:nvSpPr>
        <p:spPr/>
        <p:txBody>
          <a:bodyPr/>
          <a:lstStyle/>
          <a:p>
            <a:pPr>
              <a:defRPr/>
            </a:pPr>
            <a:r>
              <a:rPr lang="es-ES"/>
              <a:t>Programas de movilidad 2015/2016</a:t>
            </a:r>
          </a:p>
        </p:txBody>
      </p:sp>
      <p:sp>
        <p:nvSpPr>
          <p:cNvPr id="6" name="Slide Number Placeholder 5"/>
          <p:cNvSpPr>
            <a:spLocks noGrp="1"/>
          </p:cNvSpPr>
          <p:nvPr>
            <p:ph type="sldNum" sz="quarter" idx="12"/>
          </p:nvPr>
        </p:nvSpPr>
        <p:spPr/>
        <p:txBody>
          <a:bodyPr/>
          <a:lstStyle/>
          <a:p>
            <a:fld id="{615DDD2C-4C4E-49CF-AAE6-75F7DE2276FC}" type="slidenum">
              <a:rPr lang="es-ES" altLang="es-ES" smtClean="0"/>
              <a:pPr/>
              <a:t>‹Nº›</a:t>
            </a:fld>
            <a:endParaRPr lang="es-ES" altLang="es-ES"/>
          </a:p>
        </p:txBody>
      </p:sp>
    </p:spTree>
    <p:extLst>
      <p:ext uri="{BB962C8B-B14F-4D97-AF65-F5344CB8AC3E}">
        <p14:creationId xmlns:p14="http://schemas.microsoft.com/office/powerpoint/2010/main" val="2232918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958F401-1900-4432-BB54-05F928CD303E}" type="datetimeFigureOut">
              <a:rPr lang="es-ES" smtClean="0"/>
              <a:t>18/06/2026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202436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958F401-1900-4432-BB54-05F928CD303E}" type="datetimeFigureOut">
              <a:rPr lang="es-ES" smtClean="0"/>
              <a:t>18/06/2026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9186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958F401-1900-4432-BB54-05F928CD303E}" type="datetimeFigureOut">
              <a:rPr lang="es-ES" smtClean="0"/>
              <a:t>18/06/2026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821473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958F401-1900-4432-BB54-05F928CD303E}" type="datetimeFigureOut">
              <a:rPr lang="es-ES" smtClean="0"/>
              <a:t>18/06/2026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2543996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958F401-1900-4432-BB54-05F928CD303E}" type="datetimeFigureOut">
              <a:rPr lang="es-ES" smtClean="0"/>
              <a:t>18/06/2026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1002126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958F401-1900-4432-BB54-05F928CD303E}" type="datetimeFigureOut">
              <a:rPr lang="es-ES" smtClean="0"/>
              <a:t>18/06/2026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3425369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58F401-1900-4432-BB54-05F928CD303E}" type="datetimeFigureOut">
              <a:rPr lang="es-ES" smtClean="0"/>
              <a:t>18/06/2026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96545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10C086C-7CF1-41D0-A2C2-F0D0FFF64A46}" type="datetimeFigureOut">
              <a:rPr lang="es-ES" smtClean="0"/>
              <a:t>18/06/2026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3014171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958F401-1900-4432-BB54-05F928CD303E}" type="datetimeFigureOut">
              <a:rPr lang="es-ES" smtClean="0"/>
              <a:t>18/06/2026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3794503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958F401-1900-4432-BB54-05F928CD303E}" type="datetimeFigureOut">
              <a:rPr lang="es-ES" smtClean="0"/>
              <a:t>18/06/2026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3882042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958F401-1900-4432-BB54-05F928CD303E}" type="datetimeFigureOut">
              <a:rPr lang="es-ES" smtClean="0"/>
              <a:t>18/06/2026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1589295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958F401-1900-4432-BB54-05F928CD303E}" type="datetimeFigureOut">
              <a:rPr lang="es-ES" smtClean="0"/>
              <a:t>18/06/2026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67491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10C086C-7CF1-41D0-A2C2-F0D0FFF64A46}" type="datetimeFigureOut">
              <a:rPr lang="es-ES" smtClean="0"/>
              <a:t>18/06/2026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96077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10C086C-7CF1-41D0-A2C2-F0D0FFF64A46}" type="datetimeFigureOut">
              <a:rPr lang="es-ES" smtClean="0"/>
              <a:t>18/06/2026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199300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10C086C-7CF1-41D0-A2C2-F0D0FFF64A46}" type="datetimeFigureOut">
              <a:rPr lang="es-ES" smtClean="0"/>
              <a:t>18/06/2026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12520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10C086C-7CF1-41D0-A2C2-F0D0FFF64A46}" type="datetimeFigureOut">
              <a:rPr lang="es-ES" smtClean="0"/>
              <a:t>18/06/2026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216717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2 Subtítulo"/>
          <p:cNvSpPr txBox="1">
            <a:spLocks/>
          </p:cNvSpPr>
          <p:nvPr userDrawn="1"/>
        </p:nvSpPr>
        <p:spPr>
          <a:xfrm>
            <a:off x="2195488" y="188640"/>
            <a:ext cx="5256832" cy="648072"/>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defRPr/>
            </a:pPr>
            <a:r>
              <a:rPr lang="es-ES" sz="1600" dirty="0">
                <a:solidFill>
                  <a:srgbClr val="002060"/>
                </a:solidFill>
              </a:rPr>
              <a:t>Vicerrectorado de Internacionalización y Cooperación</a:t>
            </a:r>
          </a:p>
          <a:p>
            <a:pPr algn="ctr">
              <a:buFont typeface="Arial" panose="020B0604020202020204" pitchFamily="34" charset="0"/>
              <a:buNone/>
              <a:defRPr/>
            </a:pPr>
            <a:r>
              <a:rPr lang="es-ES" sz="1050" dirty="0">
                <a:solidFill>
                  <a:srgbClr val="002060"/>
                </a:solidFill>
              </a:rPr>
              <a:t>Servicio de Relaciones Internacionales y Cooperación </a:t>
            </a:r>
          </a:p>
          <a:p>
            <a:pPr algn="ctr">
              <a:buFont typeface="Arial" panose="020B0604020202020204" pitchFamily="34" charset="0"/>
              <a:buNone/>
              <a:defRPr/>
            </a:pPr>
            <a:endParaRPr lang="es-ES" sz="1600" dirty="0">
              <a:solidFill>
                <a:srgbClr val="002060"/>
              </a:solidFill>
            </a:endParaRPr>
          </a:p>
        </p:txBody>
      </p:sp>
      <p:pic>
        <p:nvPicPr>
          <p:cNvPr id="2" name="Imagen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7188" t="17726" r="21126" b="19877"/>
          <a:stretch/>
        </p:blipFill>
        <p:spPr>
          <a:xfrm>
            <a:off x="8268730" y="0"/>
            <a:ext cx="875270" cy="1080120"/>
          </a:xfrm>
          <a:prstGeom prst="rect">
            <a:avLst/>
          </a:prstGeom>
        </p:spPr>
      </p:pic>
    </p:spTree>
    <p:extLst>
      <p:ext uri="{BB962C8B-B14F-4D97-AF65-F5344CB8AC3E}">
        <p14:creationId xmlns:p14="http://schemas.microsoft.com/office/powerpoint/2010/main" val="90299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10C086C-7CF1-41D0-A2C2-F0D0FFF64A46}" type="datetimeFigureOut">
              <a:rPr lang="es-ES" smtClean="0"/>
              <a:t>18/06/2026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346637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10C086C-7CF1-41D0-A2C2-F0D0FFF64A46}" type="datetimeFigureOut">
              <a:rPr lang="es-ES" smtClean="0"/>
              <a:t>18/06/2026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321071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C086C-7CF1-41D0-A2C2-F0D0FFF64A46}" type="datetimeFigureOut">
              <a:rPr lang="es-ES" smtClean="0"/>
              <a:t>18/06/2026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B2C05-74A2-4C19-90E7-B1270AF850AA}" type="slidenum">
              <a:rPr lang="es-ES" smtClean="0"/>
              <a:t>‹Nº›</a:t>
            </a:fld>
            <a:endParaRPr lang="es-ES"/>
          </a:p>
        </p:txBody>
      </p:sp>
    </p:spTree>
    <p:extLst>
      <p:ext uri="{BB962C8B-B14F-4D97-AF65-F5344CB8AC3E}">
        <p14:creationId xmlns:p14="http://schemas.microsoft.com/office/powerpoint/2010/main" val="21873203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8F401-1900-4432-BB54-05F928CD303E}" type="datetimeFigureOut">
              <a:rPr lang="es-ES" smtClean="0"/>
              <a:t>18/06/2026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F07D2-E87D-4FAB-8B76-E3BC5A931304}" type="slidenum">
              <a:rPr lang="es-ES" smtClean="0"/>
              <a:t>‹Nº›</a:t>
            </a:fld>
            <a:endParaRPr lang="es-ES"/>
          </a:p>
        </p:txBody>
      </p:sp>
    </p:spTree>
    <p:extLst>
      <p:ext uri="{BB962C8B-B14F-4D97-AF65-F5344CB8AC3E}">
        <p14:creationId xmlns:p14="http://schemas.microsoft.com/office/powerpoint/2010/main" val="26038641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movilidad@umh.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diegoaza@umh.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francisco.martinezc@umh.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mailto:sgarcia@umh.es" TargetMode="External"/><Relationship Id="rId4" Type="http://schemas.openxmlformats.org/officeDocument/2006/relationships/hyperlink" Target="mailto:carmen.hidalgo@umh.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300790" y="4486240"/>
            <a:ext cx="6157160" cy="1463040"/>
          </a:xfrm>
          <a:ln>
            <a:solidFill>
              <a:srgbClr val="002060"/>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s-ES" sz="3300" b="1" spc="600" dirty="0">
                <a:solidFill>
                  <a:srgbClr val="002060"/>
                </a:solidFill>
                <a:effectLst>
                  <a:outerShdw blurRad="38100" dist="38100" dir="2700000" algn="tl">
                    <a:srgbClr val="000000">
                      <a:alpha val="43137"/>
                    </a:srgbClr>
                  </a:outerShdw>
                </a:effectLst>
              </a:rPr>
              <a:t>DESTINO ESTUDIANTES</a:t>
            </a:r>
            <a:br>
              <a:rPr lang="es-ES" sz="6600" b="1" spc="600" dirty="0">
                <a:solidFill>
                  <a:srgbClr val="002060"/>
                </a:solidFill>
                <a:effectLst>
                  <a:outerShdw blurRad="38100" dist="38100" dir="2700000" algn="tl">
                    <a:srgbClr val="000000">
                      <a:alpha val="43137"/>
                    </a:srgbClr>
                  </a:outerShdw>
                </a:effectLst>
              </a:rPr>
            </a:br>
            <a:r>
              <a:rPr lang="es-ES" sz="2200" dirty="0"/>
              <a:t>Vicerrectorado de Internacionalización y Cooperación</a:t>
            </a:r>
            <a:br>
              <a:rPr lang="es-ES" sz="2200" dirty="0"/>
            </a:br>
            <a:endParaRPr lang="es-ES" sz="2700" b="1" spc="600" dirty="0">
              <a:solidFill>
                <a:srgbClr val="002060"/>
              </a:solidFill>
              <a:effectLst>
                <a:outerShdw blurRad="38100" dist="38100" dir="2700000" algn="tl">
                  <a:srgbClr val="000000">
                    <a:alpha val="43137"/>
                  </a:srgbClr>
                </a:outerShdw>
              </a:effectLst>
            </a:endParaRPr>
          </a:p>
        </p:txBody>
      </p:sp>
      <p:sp>
        <p:nvSpPr>
          <p:cNvPr id="4" name="Subtítulo 3"/>
          <p:cNvSpPr>
            <a:spLocks noGrp="1"/>
          </p:cNvSpPr>
          <p:nvPr>
            <p:ph type="subTitle" idx="1"/>
          </p:nvPr>
        </p:nvSpPr>
        <p:spPr>
          <a:xfrm>
            <a:off x="6457950" y="4486240"/>
            <a:ext cx="2400300" cy="1463040"/>
          </a:xfrm>
        </p:spPr>
        <p:txBody>
          <a:bodyPr>
            <a:normAutofit/>
          </a:bodyPr>
          <a:lstStyle/>
          <a:p>
            <a:r>
              <a:rPr lang="es-ES" altLang="es-ES" sz="1400" b="1" dirty="0">
                <a:solidFill>
                  <a:srgbClr val="002060"/>
                </a:solidFill>
              </a:rPr>
              <a:t>SERVICIO DE RELACIONES INTERNACIONALES Y COOPERACIÓN</a:t>
            </a:r>
          </a:p>
        </p:txBody>
      </p:sp>
      <p:sp>
        <p:nvSpPr>
          <p:cNvPr id="5" name="2 Subtítulo"/>
          <p:cNvSpPr txBox="1">
            <a:spLocks/>
          </p:cNvSpPr>
          <p:nvPr/>
        </p:nvSpPr>
        <p:spPr>
          <a:xfrm>
            <a:off x="791716" y="5661248"/>
            <a:ext cx="7596708" cy="11118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350" kern="1200">
                <a:solidFill>
                  <a:schemeClr val="tx1">
                    <a:lumMod val="95000"/>
                    <a:lumOff val="5000"/>
                  </a:schemeClr>
                </a:solidFill>
                <a:latin typeface="+mn-lt"/>
                <a:ea typeface="+mn-ea"/>
                <a:cs typeface="+mn-cs"/>
              </a:defRPr>
            </a:lvl1pPr>
            <a:lvl2pPr marL="3429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2pPr>
            <a:lvl3pPr marL="6858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4pPr>
            <a:lvl5pPr marL="13716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5pPr>
            <a:lvl6pPr marL="17145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6pPr>
            <a:lvl7pPr marL="20574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7pPr>
            <a:lvl8pPr marL="24003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8pPr>
            <a:lvl9pPr marL="27432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9pPr>
          </a:lstStyle>
          <a:p>
            <a:pPr>
              <a:defRPr/>
            </a:pPr>
            <a:endParaRPr lang="es-ES" dirty="0"/>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5850" t="22449" r="8782" b="18367"/>
          <a:stretch/>
        </p:blipFill>
        <p:spPr>
          <a:xfrm>
            <a:off x="534586" y="476672"/>
            <a:ext cx="8357894" cy="2376264"/>
          </a:xfrm>
          <a:prstGeom prst="rect">
            <a:avLst/>
          </a:prstGeom>
        </p:spPr>
      </p:pic>
    </p:spTree>
    <p:extLst>
      <p:ext uri="{BB962C8B-B14F-4D97-AF65-F5344CB8AC3E}">
        <p14:creationId xmlns:p14="http://schemas.microsoft.com/office/powerpoint/2010/main" val="2686604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6388" name="Text Box 3"/>
          <p:cNvSpPr txBox="1">
            <a:spLocks noChangeArrowheads="1"/>
          </p:cNvSpPr>
          <p:nvPr/>
        </p:nvSpPr>
        <p:spPr bwMode="auto">
          <a:xfrm>
            <a:off x="179388" y="806450"/>
            <a:ext cx="842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4. CERTIFICADO DE NOTAS OFICIAL </a:t>
            </a:r>
          </a:p>
        </p:txBody>
      </p:sp>
      <p:sp>
        <p:nvSpPr>
          <p:cNvPr id="16389" name="Rectangle 4"/>
          <p:cNvSpPr>
            <a:spLocks noChangeArrowheads="1"/>
          </p:cNvSpPr>
          <p:nvPr/>
        </p:nvSpPr>
        <p:spPr bwMode="auto">
          <a:xfrm>
            <a:off x="395288" y="1268413"/>
            <a:ext cx="8424862"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600" b="1" dirty="0">
                <a:solidFill>
                  <a:srgbClr val="336600"/>
                </a:solidFill>
                <a:latin typeface="Verdana" pitchFamily="34" charset="0"/>
              </a:rPr>
              <a:t>¿Qué es? </a:t>
            </a:r>
          </a:p>
          <a:p>
            <a:pPr algn="just" eaLnBrk="1" hangingPunct="1">
              <a:spcBef>
                <a:spcPct val="50000"/>
              </a:spcBef>
            </a:pPr>
            <a:r>
              <a:rPr lang="es-ES" altLang="es-ES" sz="1400" dirty="0">
                <a:latin typeface="Verdana" pitchFamily="34" charset="0"/>
              </a:rPr>
              <a:t>Es el documento que acredita las </a:t>
            </a:r>
            <a:r>
              <a:rPr lang="es-ES" altLang="es-ES" sz="1400" b="1" dirty="0">
                <a:latin typeface="Verdana" pitchFamily="34" charset="0"/>
              </a:rPr>
              <a:t>calificaciones obtenidas</a:t>
            </a:r>
            <a:r>
              <a:rPr lang="es-ES" altLang="es-ES" sz="1400" dirty="0">
                <a:latin typeface="Verdana" pitchFamily="34" charset="0"/>
              </a:rPr>
              <a:t> en la Universidad de Destino. Cada universidad tienen su propio modelo.</a:t>
            </a:r>
          </a:p>
          <a:p>
            <a:pPr algn="just" eaLnBrk="1" hangingPunct="1">
              <a:spcBef>
                <a:spcPct val="50000"/>
              </a:spcBef>
            </a:pPr>
            <a:r>
              <a:rPr lang="es-ES" altLang="es-ES" sz="1600" b="1" dirty="0">
                <a:solidFill>
                  <a:srgbClr val="336600"/>
                </a:solidFill>
                <a:latin typeface="Verdana" pitchFamily="34" charset="0"/>
              </a:rPr>
              <a:t>¿Quién lo emite?</a:t>
            </a:r>
            <a:r>
              <a:rPr lang="es-ES" altLang="es-ES" sz="1400" b="1" dirty="0">
                <a:solidFill>
                  <a:srgbClr val="336600"/>
                </a:solidFill>
                <a:latin typeface="Verdana" pitchFamily="34" charset="0"/>
              </a:rPr>
              <a:t> </a:t>
            </a:r>
          </a:p>
          <a:p>
            <a:pPr algn="just" eaLnBrk="1" hangingPunct="1">
              <a:spcBef>
                <a:spcPct val="50000"/>
              </a:spcBef>
            </a:pPr>
            <a:r>
              <a:rPr lang="es-ES" altLang="es-ES" sz="1400" dirty="0">
                <a:latin typeface="Verdana" pitchFamily="34" charset="0"/>
              </a:rPr>
              <a:t>Lo emite la Universidad de destino una vez finalizada la movilidad.</a:t>
            </a:r>
          </a:p>
          <a:p>
            <a:pPr algn="just" eaLnBrk="1" hangingPunct="1">
              <a:spcBef>
                <a:spcPct val="50000"/>
              </a:spcBef>
            </a:pPr>
            <a:r>
              <a:rPr lang="es-ES" altLang="es-ES" sz="1600" b="1" dirty="0">
                <a:solidFill>
                  <a:srgbClr val="336600"/>
                </a:solidFill>
                <a:latin typeface="Verdana" pitchFamily="34" charset="0"/>
              </a:rPr>
              <a:t>¿Dónde se presenta?</a:t>
            </a:r>
            <a:r>
              <a:rPr lang="es-ES" altLang="es-ES" sz="1600" dirty="0">
                <a:solidFill>
                  <a:srgbClr val="336600"/>
                </a:solidFill>
                <a:latin typeface="Verdana" pitchFamily="34" charset="0"/>
              </a:rPr>
              <a:t> </a:t>
            </a:r>
          </a:p>
          <a:p>
            <a:pPr algn="just" eaLnBrk="1" hangingPunct="1">
              <a:spcBef>
                <a:spcPct val="50000"/>
              </a:spcBef>
            </a:pPr>
            <a:r>
              <a:rPr lang="es-ES" altLang="es-ES" sz="1400" dirty="0">
                <a:latin typeface="Verdana" pitchFamily="34" charset="0"/>
              </a:rPr>
              <a:t>La Universidad de Destino ha de enviarlo por correo electrónico directamente desde su correo institucional al correo general del SSRRII: </a:t>
            </a:r>
            <a:r>
              <a:rPr lang="es-ES" altLang="es-ES" sz="1400" dirty="0">
                <a:latin typeface="Verdana" pitchFamily="34" charset="0"/>
                <a:hlinkClick r:id="rId3"/>
              </a:rPr>
              <a:t>movilidad@umh.es</a:t>
            </a:r>
            <a:endParaRPr lang="es-ES" altLang="es-ES" sz="1400" b="1" dirty="0">
              <a:latin typeface="Verdana" pitchFamily="34" charset="0"/>
            </a:endParaRPr>
          </a:p>
        </p:txBody>
      </p:sp>
      <p:sp>
        <p:nvSpPr>
          <p:cNvPr id="2" name="1 Rectángulo"/>
          <p:cNvSpPr/>
          <p:nvPr/>
        </p:nvSpPr>
        <p:spPr>
          <a:xfrm>
            <a:off x="395734" y="4797152"/>
            <a:ext cx="8424738" cy="1596847"/>
          </a:xfrm>
          <a:prstGeom prst="rect">
            <a:avLst/>
          </a:prstGeom>
          <a:solidFill>
            <a:srgbClr val="336600"/>
          </a:solidFill>
        </p:spPr>
        <p:style>
          <a:lnRef idx="0">
            <a:schemeClr val="accent5"/>
          </a:lnRef>
          <a:fillRef idx="3">
            <a:schemeClr val="accent5"/>
          </a:fillRef>
          <a:effectRef idx="3">
            <a:schemeClr val="accent5"/>
          </a:effectRef>
          <a:fontRef idx="minor">
            <a:schemeClr val="lt1"/>
          </a:fontRef>
        </p:style>
        <p:txBody>
          <a:bodyPr>
            <a:spAutoFit/>
          </a:bodyPr>
          <a:lstStyle/>
          <a:p>
            <a:pPr algn="just">
              <a:lnSpc>
                <a:spcPts val="2400"/>
              </a:lnSpc>
              <a:spcBef>
                <a:spcPts val="600"/>
              </a:spcBef>
              <a:spcAft>
                <a:spcPts val="600"/>
              </a:spcAft>
              <a:defRPr/>
            </a:pPr>
            <a:r>
              <a:rPr lang="es-ES" altLang="es-ES" sz="1600" b="1" dirty="0">
                <a:solidFill>
                  <a:schemeClr val="bg1"/>
                </a:solidFill>
                <a:latin typeface="Verdana" pitchFamily="34" charset="0"/>
              </a:rPr>
              <a:t>Si tienes previsto continuar tus estudios en otra titulación (por ej. Master) o presentarte a oposiciones o convocatorias (exámenes MIR, FIR) en las que necesitas aportar tu finalización de estudios, ten en cuenta que la incorporación de las notas puede demorarse  porque la universidad no envíe los certificados de notas.</a:t>
            </a:r>
          </a:p>
        </p:txBody>
      </p:sp>
    </p:spTree>
    <p:extLst>
      <p:ext uri="{BB962C8B-B14F-4D97-AF65-F5344CB8AC3E}">
        <p14:creationId xmlns:p14="http://schemas.microsoft.com/office/powerpoint/2010/main" val="324091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7414" name="Text Box 3"/>
          <p:cNvSpPr txBox="1">
            <a:spLocks noChangeArrowheads="1"/>
          </p:cNvSpPr>
          <p:nvPr/>
        </p:nvSpPr>
        <p:spPr bwMode="auto">
          <a:xfrm>
            <a:off x="2771800" y="692696"/>
            <a:ext cx="4176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sz="1600" b="1" dirty="0">
                <a:solidFill>
                  <a:srgbClr val="CC3300"/>
                </a:solidFill>
                <a:latin typeface="Tahoma" pitchFamily="34" charset="0"/>
              </a:rPr>
              <a:t>CERTIFICADO DE NOTAS</a:t>
            </a:r>
          </a:p>
        </p:txBody>
      </p:sp>
      <p:pic>
        <p:nvPicPr>
          <p:cNvPr id="4" name="Imagen 3">
            <a:extLst>
              <a:ext uri="{FF2B5EF4-FFF2-40B4-BE49-F238E27FC236}">
                <a16:creationId xmlns:a16="http://schemas.microsoft.com/office/drawing/2014/main" id="{FA7C4984-3A82-43C9-AC70-366B5A394DD4}"/>
              </a:ext>
            </a:extLst>
          </p:cNvPr>
          <p:cNvPicPr>
            <a:picLocks noChangeAspect="1"/>
          </p:cNvPicPr>
          <p:nvPr/>
        </p:nvPicPr>
        <p:blipFill>
          <a:blip r:embed="rId3"/>
          <a:stretch>
            <a:fillRect/>
          </a:stretch>
        </p:blipFill>
        <p:spPr>
          <a:xfrm>
            <a:off x="2381250" y="947780"/>
            <a:ext cx="4381500" cy="5715000"/>
          </a:xfrm>
          <a:prstGeom prst="rect">
            <a:avLst/>
          </a:prstGeom>
        </p:spPr>
      </p:pic>
    </p:spTree>
    <p:extLst>
      <p:ext uri="{BB962C8B-B14F-4D97-AF65-F5344CB8AC3E}">
        <p14:creationId xmlns:p14="http://schemas.microsoft.com/office/powerpoint/2010/main" val="175335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7414" name="Text Box 3"/>
          <p:cNvSpPr txBox="1">
            <a:spLocks noChangeArrowheads="1"/>
          </p:cNvSpPr>
          <p:nvPr/>
        </p:nvSpPr>
        <p:spPr bwMode="auto">
          <a:xfrm>
            <a:off x="251520" y="734447"/>
            <a:ext cx="864096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800" b="1" dirty="0">
                <a:solidFill>
                  <a:srgbClr val="FF0000"/>
                </a:solidFill>
                <a:latin typeface="Verdana" pitchFamily="34" charset="0"/>
              </a:rPr>
              <a:t>Reconocimiento de notas</a:t>
            </a:r>
          </a:p>
          <a:p>
            <a:pPr algn="just" eaLnBrk="1" hangingPunct="1">
              <a:spcBef>
                <a:spcPct val="50000"/>
              </a:spcBef>
            </a:pPr>
            <a:r>
              <a:rPr lang="es-ES" altLang="es-ES" sz="1600" dirty="0">
                <a:latin typeface="Verdana" pitchFamily="34" charset="0"/>
              </a:rPr>
              <a:t>Según las escalas de calificaciones de estudios extranjeros y sus equivalencias al sistema de calificaciones del sistema universitario español.</a:t>
            </a:r>
          </a:p>
        </p:txBody>
      </p:sp>
      <p:pic>
        <p:nvPicPr>
          <p:cNvPr id="2" name="Imagen 1"/>
          <p:cNvPicPr>
            <a:picLocks noChangeAspect="1"/>
          </p:cNvPicPr>
          <p:nvPr/>
        </p:nvPicPr>
        <p:blipFill rotWithShape="1">
          <a:blip r:embed="rId3"/>
          <a:srcRect t="3759" r="41731" b="26310"/>
          <a:stretch/>
        </p:blipFill>
        <p:spPr>
          <a:xfrm>
            <a:off x="899592" y="1838205"/>
            <a:ext cx="7056784" cy="4816238"/>
          </a:xfrm>
          <a:prstGeom prst="rect">
            <a:avLst/>
          </a:prstGeom>
        </p:spPr>
      </p:pic>
      <p:sp>
        <p:nvSpPr>
          <p:cNvPr id="4" name="Elipse 3"/>
          <p:cNvSpPr/>
          <p:nvPr/>
        </p:nvSpPr>
        <p:spPr>
          <a:xfrm>
            <a:off x="1763688" y="4581128"/>
            <a:ext cx="115212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35859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7414" name="Text Box 3"/>
          <p:cNvSpPr txBox="1">
            <a:spLocks noChangeArrowheads="1"/>
          </p:cNvSpPr>
          <p:nvPr/>
        </p:nvSpPr>
        <p:spPr bwMode="auto">
          <a:xfrm>
            <a:off x="251520" y="734447"/>
            <a:ext cx="864096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800" b="1" dirty="0">
                <a:solidFill>
                  <a:srgbClr val="FF0000"/>
                </a:solidFill>
                <a:latin typeface="Verdana" pitchFamily="34" charset="0"/>
              </a:rPr>
              <a:t>Reconocimiento de notas</a:t>
            </a:r>
          </a:p>
          <a:p>
            <a:pPr algn="just" eaLnBrk="1" hangingPunct="1">
              <a:spcBef>
                <a:spcPct val="50000"/>
              </a:spcBef>
            </a:pPr>
            <a:r>
              <a:rPr lang="es-ES" altLang="es-ES" sz="1600" dirty="0">
                <a:latin typeface="Verdana" pitchFamily="34" charset="0"/>
              </a:rPr>
              <a:t>Según las escalas de calificaciones de estudios extranjeros y sus equivalencias al sistema de calificaciones del sistema universitario español.</a:t>
            </a:r>
          </a:p>
        </p:txBody>
      </p:sp>
      <p:pic>
        <p:nvPicPr>
          <p:cNvPr id="3" name="Imagen 2"/>
          <p:cNvPicPr>
            <a:picLocks noChangeAspect="1"/>
          </p:cNvPicPr>
          <p:nvPr/>
        </p:nvPicPr>
        <p:blipFill rotWithShape="1">
          <a:blip r:embed="rId3"/>
          <a:srcRect l="35431" t="12201" r="7082" b="28300"/>
          <a:stretch/>
        </p:blipFill>
        <p:spPr>
          <a:xfrm>
            <a:off x="482755" y="1793992"/>
            <a:ext cx="8409725" cy="4896073"/>
          </a:xfrm>
          <a:prstGeom prst="rect">
            <a:avLst/>
          </a:prstGeom>
        </p:spPr>
      </p:pic>
    </p:spTree>
    <p:extLst>
      <p:ext uri="{BB962C8B-B14F-4D97-AF65-F5344CB8AC3E}">
        <p14:creationId xmlns:p14="http://schemas.microsoft.com/office/powerpoint/2010/main" val="413380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7414" name="Text Box 3"/>
          <p:cNvSpPr txBox="1">
            <a:spLocks noChangeArrowheads="1"/>
          </p:cNvSpPr>
          <p:nvPr/>
        </p:nvSpPr>
        <p:spPr bwMode="auto">
          <a:xfrm>
            <a:off x="251520" y="734447"/>
            <a:ext cx="8640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800" b="1" dirty="0">
                <a:solidFill>
                  <a:srgbClr val="FF0000"/>
                </a:solidFill>
                <a:latin typeface="Verdana" pitchFamily="34" charset="0"/>
              </a:rPr>
              <a:t>Reconocimiento de notas</a:t>
            </a:r>
          </a:p>
        </p:txBody>
      </p:sp>
      <p:pic>
        <p:nvPicPr>
          <p:cNvPr id="3" name="Imagen 2">
            <a:extLst>
              <a:ext uri="{FF2B5EF4-FFF2-40B4-BE49-F238E27FC236}">
                <a16:creationId xmlns:a16="http://schemas.microsoft.com/office/drawing/2014/main" id="{1B525791-F6E8-4DF6-8CFD-D2F8B4F65E3C}"/>
              </a:ext>
            </a:extLst>
          </p:cNvPr>
          <p:cNvPicPr>
            <a:picLocks noChangeAspect="1"/>
          </p:cNvPicPr>
          <p:nvPr/>
        </p:nvPicPr>
        <p:blipFill>
          <a:blip r:embed="rId3"/>
          <a:stretch>
            <a:fillRect/>
          </a:stretch>
        </p:blipFill>
        <p:spPr>
          <a:xfrm>
            <a:off x="899592" y="1186863"/>
            <a:ext cx="6979691" cy="4958636"/>
          </a:xfrm>
          <a:prstGeom prst="rect">
            <a:avLst/>
          </a:prstGeom>
        </p:spPr>
      </p:pic>
    </p:spTree>
    <p:extLst>
      <p:ext uri="{BB962C8B-B14F-4D97-AF65-F5344CB8AC3E}">
        <p14:creationId xmlns:p14="http://schemas.microsoft.com/office/powerpoint/2010/main" val="28234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0724" name="Text Box 9"/>
          <p:cNvSpPr txBox="1">
            <a:spLocks noChangeArrowheads="1"/>
          </p:cNvSpPr>
          <p:nvPr/>
        </p:nvSpPr>
        <p:spPr bwMode="auto">
          <a:xfrm>
            <a:off x="179388" y="981075"/>
            <a:ext cx="8208962" cy="497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50000"/>
              </a:lnSpc>
              <a:spcBef>
                <a:spcPct val="50000"/>
              </a:spcBef>
            </a:pPr>
            <a:r>
              <a:rPr lang="es-ES" altLang="es-ES" sz="2000" b="1" dirty="0">
                <a:solidFill>
                  <a:srgbClr val="CC3300"/>
                </a:solidFill>
                <a:latin typeface="Verdana" pitchFamily="34" charset="0"/>
              </a:rPr>
              <a:t>Coordinadores de Centros</a:t>
            </a:r>
            <a:r>
              <a:rPr lang="es-ES" altLang="es-ES" sz="2000" dirty="0">
                <a:solidFill>
                  <a:srgbClr val="000099"/>
                </a:solidFill>
                <a:latin typeface="Verdana" pitchFamily="34" charset="0"/>
              </a:rPr>
              <a:t> </a:t>
            </a:r>
          </a:p>
          <a:p>
            <a:pPr algn="just" eaLnBrk="1" hangingPunct="1">
              <a:lnSpc>
                <a:spcPct val="150000"/>
              </a:lnSpc>
              <a:spcBef>
                <a:spcPct val="50000"/>
              </a:spcBef>
            </a:pPr>
            <a:r>
              <a:rPr lang="es-ES" altLang="es-ES" sz="1600" dirty="0">
                <a:latin typeface="Verdana" pitchFamily="34" charset="0"/>
              </a:rPr>
              <a:t>- </a:t>
            </a:r>
            <a:r>
              <a:rPr lang="es-ES" altLang="es-ES" sz="1100" b="1" dirty="0">
                <a:latin typeface="Verdana" pitchFamily="34" charset="0"/>
              </a:rPr>
              <a:t>Facultad de Bellas Artes:</a:t>
            </a:r>
            <a:r>
              <a:rPr lang="es-ES" altLang="es-ES" sz="1100" dirty="0">
                <a:latin typeface="Verdana" pitchFamily="34" charset="0"/>
              </a:rPr>
              <a:t> Profa. María Elia Torrecilla Patiño – etorrecilla@umh.es </a:t>
            </a:r>
          </a:p>
          <a:p>
            <a:pPr algn="just" eaLnBrk="1" hangingPunct="1">
              <a:lnSpc>
                <a:spcPct val="150000"/>
              </a:lnSpc>
              <a:spcBef>
                <a:spcPct val="50000"/>
              </a:spcBef>
              <a:buFontTx/>
              <a:buChar char="-"/>
            </a:pPr>
            <a:r>
              <a:rPr lang="es-ES" altLang="es-ES" sz="1100" dirty="0">
                <a:latin typeface="Verdana" pitchFamily="34" charset="0"/>
              </a:rPr>
              <a:t> </a:t>
            </a:r>
            <a:r>
              <a:rPr lang="es-ES" altLang="es-ES" sz="1100" b="1" dirty="0">
                <a:latin typeface="Verdana" pitchFamily="34" charset="0"/>
              </a:rPr>
              <a:t>Facultad de Medicina:</a:t>
            </a:r>
          </a:p>
          <a:p>
            <a:pPr lvl="1" algn="just" eaLnBrk="1" hangingPunct="1">
              <a:lnSpc>
                <a:spcPct val="150000"/>
              </a:lnSpc>
              <a:spcBef>
                <a:spcPct val="50000"/>
              </a:spcBef>
            </a:pPr>
            <a:r>
              <a:rPr lang="es-ES" altLang="es-ES" sz="1100" dirty="0">
                <a:latin typeface="Verdana" pitchFamily="34" charset="0"/>
              </a:rPr>
              <a:t>- Prof. Diego Echevarría Aza – </a:t>
            </a:r>
            <a:r>
              <a:rPr lang="es-ES" altLang="es-ES" sz="1100" dirty="0">
                <a:latin typeface="Verdana" pitchFamily="34" charset="0"/>
                <a:hlinkClick r:id="rId3">
                  <a:extLst>
                    <a:ext uri="{A12FA001-AC4F-418D-AE19-62706E023703}">
                      <ahyp:hlinkClr xmlns:ahyp="http://schemas.microsoft.com/office/drawing/2018/hyperlinkcolor" val="tx"/>
                    </a:ext>
                  </a:extLst>
                </a:hlinkClick>
              </a:rPr>
              <a:t>diegoaza@umh.es</a:t>
            </a:r>
            <a:r>
              <a:rPr lang="es-ES" altLang="es-ES" sz="1100" dirty="0">
                <a:latin typeface="Verdana" pitchFamily="34" charset="0"/>
              </a:rPr>
              <a:t> (Grado en Medicina).</a:t>
            </a:r>
          </a:p>
          <a:p>
            <a:pPr lvl="1" algn="just" eaLnBrk="1" hangingPunct="1">
              <a:lnSpc>
                <a:spcPct val="150000"/>
              </a:lnSpc>
              <a:spcBef>
                <a:spcPct val="50000"/>
              </a:spcBef>
              <a:buFontTx/>
              <a:buChar char="-"/>
            </a:pPr>
            <a:r>
              <a:rPr lang="es-ES" altLang="es-ES" sz="1100" dirty="0">
                <a:latin typeface="Verdana" pitchFamily="34" charset="0"/>
              </a:rPr>
              <a:t> Prof. Cristina Espinosa Sempere – c.espinosa@umh.es (Grado en Terapia Ocupacional).</a:t>
            </a:r>
          </a:p>
          <a:p>
            <a:pPr lvl="1" algn="just" eaLnBrk="1" hangingPunct="1">
              <a:lnSpc>
                <a:spcPct val="150000"/>
              </a:lnSpc>
              <a:spcBef>
                <a:spcPct val="50000"/>
              </a:spcBef>
              <a:buFontTx/>
              <a:buChar char="-"/>
            </a:pPr>
            <a:r>
              <a:rPr lang="es-ES" altLang="es-ES" sz="1100" dirty="0">
                <a:latin typeface="Verdana" pitchFamily="34" charset="0"/>
              </a:rPr>
              <a:t> Prof. María Isabel Tomás Rodríguez – mitomas@umh.es  (Grado en Fisioterapia).</a:t>
            </a:r>
          </a:p>
          <a:p>
            <a:pPr lvl="1" algn="just" eaLnBrk="1" hangingPunct="1">
              <a:lnSpc>
                <a:spcPct val="150000"/>
              </a:lnSpc>
              <a:spcBef>
                <a:spcPct val="50000"/>
              </a:spcBef>
              <a:buFontTx/>
              <a:buChar char="-"/>
            </a:pPr>
            <a:r>
              <a:rPr lang="es-ES" altLang="es-ES" sz="1100" dirty="0">
                <a:latin typeface="Verdana" pitchFamily="34" charset="0"/>
              </a:rPr>
              <a:t> Prof. Roberto Pascual Gutiérrez – r.pascual@umh.es (Grado en Podología).</a:t>
            </a:r>
          </a:p>
          <a:p>
            <a:pPr algn="just" eaLnBrk="1" hangingPunct="1">
              <a:lnSpc>
                <a:spcPct val="150000"/>
              </a:lnSpc>
              <a:spcBef>
                <a:spcPct val="50000"/>
              </a:spcBef>
              <a:spcAft>
                <a:spcPts val="600"/>
              </a:spcAft>
              <a:buFontTx/>
              <a:buChar char="-"/>
            </a:pPr>
            <a:r>
              <a:rPr lang="es-ES" altLang="es-ES" sz="1100" b="1" dirty="0">
                <a:latin typeface="Verdana" pitchFamily="34" charset="0"/>
              </a:rPr>
              <a:t> Facultad de Farmacia:</a:t>
            </a:r>
            <a:r>
              <a:rPr lang="es-ES" altLang="es-ES" sz="1100" dirty="0">
                <a:latin typeface="Verdana" pitchFamily="34" charset="0"/>
              </a:rPr>
              <a:t> Prof. Francisco Navarrete Rueda – fnavarrete@umh.es</a:t>
            </a:r>
          </a:p>
          <a:p>
            <a:pPr algn="just" eaLnBrk="1" hangingPunct="1">
              <a:lnSpc>
                <a:spcPct val="150000"/>
              </a:lnSpc>
            </a:pPr>
            <a:r>
              <a:rPr lang="es-ES" altLang="es-ES" sz="1100" b="1" dirty="0">
                <a:latin typeface="Verdana" pitchFamily="34" charset="0"/>
              </a:rPr>
              <a:t>- Facultad de CC. Sociosanitarias:</a:t>
            </a:r>
          </a:p>
          <a:p>
            <a:pPr lvl="1" algn="just" eaLnBrk="1" hangingPunct="1">
              <a:lnSpc>
                <a:spcPct val="150000"/>
              </a:lnSpc>
              <a:spcBef>
                <a:spcPct val="50000"/>
              </a:spcBef>
              <a:buFontTx/>
              <a:buChar char="-"/>
            </a:pPr>
            <a:r>
              <a:rPr lang="es-ES" altLang="es-ES" sz="1100" dirty="0">
                <a:latin typeface="Verdana" pitchFamily="34" charset="0"/>
              </a:rPr>
              <a:t> Prof. Álvaro García del Castillo López – alvaro.garciac@umh.es (Grado en Psicología)</a:t>
            </a:r>
          </a:p>
          <a:p>
            <a:pPr lvl="1" algn="just" eaLnBrk="1" hangingPunct="1">
              <a:lnSpc>
                <a:spcPct val="150000"/>
              </a:lnSpc>
              <a:spcBef>
                <a:spcPct val="50000"/>
              </a:spcBef>
              <a:spcAft>
                <a:spcPts val="600"/>
              </a:spcAft>
              <a:buFontTx/>
              <a:buChar char="-"/>
            </a:pPr>
            <a:r>
              <a:rPr lang="es-ES" altLang="es-ES" sz="1100" dirty="0">
                <a:latin typeface="Verdana" pitchFamily="34" charset="0"/>
              </a:rPr>
              <a:t> Prof. Alba Roldán Romero – aroldan@umh.es (Grado en Ciencias de la Actividad Física y del Deporte).</a:t>
            </a:r>
          </a:p>
          <a:p>
            <a:pPr marL="0" lvl="1" algn="just" eaLnBrk="1" hangingPunct="1">
              <a:lnSpc>
                <a:spcPct val="150000"/>
              </a:lnSpc>
            </a:pPr>
            <a:r>
              <a:rPr lang="es-ES" altLang="es-ES" sz="1100" b="1" dirty="0">
                <a:latin typeface="Verdana" pitchFamily="34" charset="0"/>
              </a:rPr>
              <a:t>- Escuela Politécnica Superior de Elche:</a:t>
            </a:r>
          </a:p>
          <a:p>
            <a:pPr marL="0" lvl="1" algn="just" eaLnBrk="1" hangingPunct="1">
              <a:lnSpc>
                <a:spcPct val="150000"/>
              </a:lnSpc>
            </a:pPr>
            <a:r>
              <a:rPr lang="es-ES" altLang="es-ES" sz="1100" b="1" dirty="0">
                <a:latin typeface="Verdana" pitchFamily="34" charset="0"/>
              </a:rPr>
              <a:t>         -</a:t>
            </a:r>
            <a:r>
              <a:rPr lang="es-ES" altLang="es-ES" sz="1100" dirty="0">
                <a:latin typeface="Verdana" pitchFamily="34" charset="0"/>
              </a:rPr>
              <a:t>  Prof. María Ángeles Bustamante Muñoz – marian.bustamante@umh.es.</a:t>
            </a:r>
          </a:p>
          <a:p>
            <a:pPr algn="just" eaLnBrk="1" hangingPunct="1">
              <a:lnSpc>
                <a:spcPct val="150000"/>
              </a:lnSpc>
              <a:spcBef>
                <a:spcPct val="50000"/>
              </a:spcBef>
              <a:buFontTx/>
              <a:buChar char="-"/>
            </a:pPr>
            <a:r>
              <a:rPr lang="es-ES" altLang="es-ES" sz="1100" b="1" dirty="0">
                <a:latin typeface="Verdana" pitchFamily="34" charset="0"/>
              </a:rPr>
              <a:t> Facultad de CC. Experimentales:  </a:t>
            </a:r>
            <a:r>
              <a:rPr lang="es-ES" altLang="es-ES" sz="1100" dirty="0">
                <a:latin typeface="Verdana" pitchFamily="34" charset="0"/>
              </a:rPr>
              <a:t>Prof. Victor Manuel Quesada Pérez – vquesada@umh.es</a:t>
            </a:r>
          </a:p>
        </p:txBody>
      </p:sp>
    </p:spTree>
    <p:extLst>
      <p:ext uri="{BB962C8B-B14F-4D97-AF65-F5344CB8AC3E}">
        <p14:creationId xmlns:p14="http://schemas.microsoft.com/office/powerpoint/2010/main" val="95400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1748" name="Text Box 9"/>
          <p:cNvSpPr txBox="1">
            <a:spLocks noChangeArrowheads="1"/>
          </p:cNvSpPr>
          <p:nvPr/>
        </p:nvSpPr>
        <p:spPr bwMode="auto">
          <a:xfrm>
            <a:off x="107950" y="692697"/>
            <a:ext cx="8856663"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600"/>
              </a:spcBef>
              <a:spcAft>
                <a:spcPts val="600"/>
              </a:spcAft>
            </a:pPr>
            <a:r>
              <a:rPr lang="es-ES" altLang="es-ES" sz="1200" b="1" dirty="0">
                <a:solidFill>
                  <a:srgbClr val="CC3300"/>
                </a:solidFill>
                <a:latin typeface="Verdana" pitchFamily="34" charset="0"/>
              </a:rPr>
              <a:t>Coordinadores de Centros</a:t>
            </a:r>
            <a:r>
              <a:rPr lang="es-ES" altLang="es-ES" sz="1200" dirty="0">
                <a:solidFill>
                  <a:srgbClr val="000099"/>
                </a:solidFill>
                <a:latin typeface="Verdana" pitchFamily="34" charset="0"/>
              </a:rPr>
              <a:t> </a:t>
            </a:r>
          </a:p>
          <a:p>
            <a:pPr algn="just" eaLnBrk="1" hangingPunct="1">
              <a:spcBef>
                <a:spcPts val="600"/>
              </a:spcBef>
              <a:spcAft>
                <a:spcPts val="600"/>
              </a:spcAft>
              <a:buFontTx/>
              <a:buChar char="-"/>
            </a:pPr>
            <a:r>
              <a:rPr lang="es-ES" altLang="es-ES" sz="1200" dirty="0">
                <a:latin typeface="Verdana" pitchFamily="34" charset="0"/>
              </a:rPr>
              <a:t> </a:t>
            </a:r>
            <a:r>
              <a:rPr lang="es-ES" altLang="es-ES" sz="1100" b="1" dirty="0">
                <a:latin typeface="Verdana" pitchFamily="34" charset="0"/>
              </a:rPr>
              <a:t>Facultad de CC. SS. y Jurídicas de Elche:</a:t>
            </a:r>
            <a:r>
              <a:rPr lang="es-ES" altLang="es-ES" sz="1100" dirty="0">
                <a:latin typeface="Verdana" pitchFamily="34" charset="0"/>
              </a:rPr>
              <a:t> Prof. Rafael Carlos Doménech Sánchez – rdomenech@umh.es.</a:t>
            </a:r>
          </a:p>
          <a:p>
            <a:pPr lvl="1" algn="just" eaLnBrk="1" hangingPunct="1">
              <a:spcBef>
                <a:spcPts val="600"/>
              </a:spcBef>
              <a:spcAft>
                <a:spcPts val="600"/>
              </a:spcAft>
              <a:buFontTx/>
              <a:buChar char="-"/>
            </a:pPr>
            <a:r>
              <a:rPr lang="es-ES" altLang="es-ES" sz="1100" dirty="0">
                <a:latin typeface="Verdana" pitchFamily="34" charset="0"/>
              </a:rPr>
              <a:t> Prof. </a:t>
            </a:r>
            <a:r>
              <a:rPr lang="es-ES" sz="1100" dirty="0">
                <a:latin typeface="Verdana" pitchFamily="34" charset="0"/>
              </a:rPr>
              <a:t>José Luís Sainz-Pardo </a:t>
            </a:r>
            <a:r>
              <a:rPr lang="es-ES" sz="1100" dirty="0" err="1">
                <a:latin typeface="Verdana" pitchFamily="34" charset="0"/>
              </a:rPr>
              <a:t>Auñón</a:t>
            </a:r>
            <a:r>
              <a:rPr lang="es-ES" sz="1100" dirty="0">
                <a:latin typeface="Verdana" pitchFamily="34" charset="0"/>
              </a:rPr>
              <a:t> - jlsainz@umh.es</a:t>
            </a:r>
            <a:r>
              <a:rPr lang="es-ES" altLang="es-ES" sz="1100" dirty="0">
                <a:latin typeface="Verdana" pitchFamily="34" charset="0"/>
              </a:rPr>
              <a:t> (Grado en Estadística Empresarial).</a:t>
            </a:r>
          </a:p>
          <a:p>
            <a:pPr lvl="1" algn="just" eaLnBrk="1" hangingPunct="1">
              <a:spcBef>
                <a:spcPts val="600"/>
              </a:spcBef>
              <a:spcAft>
                <a:spcPts val="600"/>
              </a:spcAft>
              <a:buFontTx/>
              <a:buChar char="-"/>
            </a:pPr>
            <a:r>
              <a:rPr lang="es-ES" altLang="es-ES" sz="1100" dirty="0">
                <a:latin typeface="Verdana" pitchFamily="34" charset="0"/>
              </a:rPr>
              <a:t> Prof. </a:t>
            </a:r>
            <a:r>
              <a:rPr lang="es-ES" sz="1100" dirty="0">
                <a:latin typeface="Verdana" pitchFamily="34" charset="0"/>
              </a:rPr>
              <a:t>José Antonio García Martínez - jose.garciam@umh.es </a:t>
            </a:r>
            <a:r>
              <a:rPr lang="es-ES" altLang="es-ES" sz="1100" dirty="0">
                <a:latin typeface="Verdana" pitchFamily="34" charset="0"/>
              </a:rPr>
              <a:t>(Grado en ADE).</a:t>
            </a:r>
          </a:p>
          <a:p>
            <a:pPr lvl="1" algn="just" eaLnBrk="1" hangingPunct="1">
              <a:spcBef>
                <a:spcPts val="600"/>
              </a:spcBef>
              <a:spcAft>
                <a:spcPts val="600"/>
              </a:spcAft>
              <a:buFontTx/>
              <a:buChar char="-"/>
            </a:pPr>
            <a:r>
              <a:rPr lang="es-ES" altLang="es-ES" sz="1100" dirty="0">
                <a:latin typeface="Verdana" pitchFamily="34" charset="0"/>
              </a:rPr>
              <a:t> Profa. Purificación Cremades García - </a:t>
            </a:r>
            <a:r>
              <a:rPr lang="es-ES" sz="1100" dirty="0">
                <a:latin typeface="Verdana" pitchFamily="34" charset="0"/>
              </a:rPr>
              <a:t>p.cremades@umh.es</a:t>
            </a:r>
            <a:r>
              <a:rPr lang="es-ES" altLang="es-ES" sz="1100" dirty="0">
                <a:latin typeface="Verdana" pitchFamily="34" charset="0"/>
              </a:rPr>
              <a:t> (Grado en RRLL y RRHH).</a:t>
            </a:r>
          </a:p>
          <a:p>
            <a:pPr lvl="1" algn="just" eaLnBrk="1" hangingPunct="1">
              <a:spcBef>
                <a:spcPts val="600"/>
              </a:spcBef>
              <a:spcAft>
                <a:spcPts val="600"/>
              </a:spcAft>
              <a:buFontTx/>
              <a:buChar char="-"/>
            </a:pPr>
            <a:r>
              <a:rPr lang="es-ES" altLang="es-ES" sz="1100" dirty="0">
                <a:latin typeface="Verdana" pitchFamily="34" charset="0"/>
              </a:rPr>
              <a:t> Prof. Alfonso Ortega </a:t>
            </a:r>
            <a:r>
              <a:rPr lang="es-ES" altLang="es-ES" sz="1100" dirty="0" err="1">
                <a:latin typeface="Verdana" pitchFamily="34" charset="0"/>
              </a:rPr>
              <a:t>Gimenez</a:t>
            </a:r>
            <a:r>
              <a:rPr lang="es-ES" altLang="es-ES" sz="1100" dirty="0">
                <a:latin typeface="Verdana" pitchFamily="34" charset="0"/>
              </a:rPr>
              <a:t> – alfonso.ortega@umh.es (Grado en Derecho).</a:t>
            </a:r>
          </a:p>
          <a:p>
            <a:pPr lvl="1" algn="just" eaLnBrk="1" hangingPunct="1">
              <a:spcBef>
                <a:spcPts val="600"/>
              </a:spcBef>
              <a:spcAft>
                <a:spcPts val="600"/>
              </a:spcAft>
              <a:buFontTx/>
              <a:buChar char="-"/>
            </a:pPr>
            <a:r>
              <a:rPr lang="es-ES" altLang="es-ES" sz="1100" dirty="0">
                <a:latin typeface="Verdana" pitchFamily="34" charset="0"/>
              </a:rPr>
              <a:t> Prof. Félix Arias Robles – farias@umh.es (Grado en Periodismo).</a:t>
            </a:r>
          </a:p>
          <a:p>
            <a:pPr lvl="1" algn="just" eaLnBrk="1" hangingPunct="1">
              <a:spcBef>
                <a:spcPts val="600"/>
              </a:spcBef>
              <a:spcAft>
                <a:spcPts val="600"/>
              </a:spcAft>
              <a:buFontTx/>
              <a:buChar char="-"/>
            </a:pPr>
            <a:r>
              <a:rPr lang="es-ES" altLang="es-ES" sz="1100" dirty="0">
                <a:latin typeface="Verdana" pitchFamily="34" charset="0"/>
              </a:rPr>
              <a:t> Prof. </a:t>
            </a:r>
            <a:r>
              <a:rPr lang="es-ES" sz="1100" dirty="0">
                <a:latin typeface="Verdana" pitchFamily="34" charset="0"/>
              </a:rPr>
              <a:t>Francisco Julián Martínez Cano – </a:t>
            </a:r>
            <a:r>
              <a:rPr lang="es-ES" sz="1100" dirty="0">
                <a:latin typeface="Verdana" pitchFamily="34" charset="0"/>
                <a:hlinkClick r:id="rId3">
                  <a:extLst>
                    <a:ext uri="{A12FA001-AC4F-418D-AE19-62706E023703}">
                      <ahyp:hlinkClr xmlns:ahyp="http://schemas.microsoft.com/office/drawing/2018/hyperlinkcolor" val="tx"/>
                    </a:ext>
                  </a:extLst>
                </a:hlinkClick>
              </a:rPr>
              <a:t>francisco.martinezc@umh.es</a:t>
            </a:r>
            <a:r>
              <a:rPr lang="es-ES" sz="1100" dirty="0">
                <a:latin typeface="Verdana" pitchFamily="34" charset="0"/>
              </a:rPr>
              <a:t> </a:t>
            </a:r>
            <a:r>
              <a:rPr lang="es-ES" altLang="es-ES" sz="1100" dirty="0">
                <a:latin typeface="Verdana" pitchFamily="34" charset="0"/>
              </a:rPr>
              <a:t>(Grado en Comunicación Audiovisual).</a:t>
            </a:r>
          </a:p>
          <a:p>
            <a:pPr lvl="1" algn="just" eaLnBrk="1" hangingPunct="1">
              <a:spcBef>
                <a:spcPts val="600"/>
              </a:spcBef>
              <a:spcAft>
                <a:spcPts val="600"/>
              </a:spcAft>
              <a:buFontTx/>
              <a:buChar char="-"/>
            </a:pPr>
            <a:r>
              <a:rPr lang="es-ES" altLang="es-ES" sz="1100" dirty="0">
                <a:latin typeface="Verdana" pitchFamily="34" charset="0"/>
              </a:rPr>
              <a:t> Prof. </a:t>
            </a:r>
            <a:r>
              <a:rPr lang="es-ES" sz="1100" dirty="0" err="1">
                <a:latin typeface="Verdana" pitchFamily="34" charset="0"/>
              </a:rPr>
              <a:t>Damian</a:t>
            </a:r>
            <a:r>
              <a:rPr lang="es-ES" sz="1100" dirty="0">
                <a:latin typeface="Verdana" pitchFamily="34" charset="0"/>
              </a:rPr>
              <a:t> </a:t>
            </a:r>
            <a:r>
              <a:rPr lang="es-ES" sz="1100" dirty="0" err="1">
                <a:latin typeface="Verdana" pitchFamily="34" charset="0"/>
              </a:rPr>
              <a:t>Jorda</a:t>
            </a:r>
            <a:r>
              <a:rPr lang="es-ES" sz="1100" dirty="0">
                <a:latin typeface="Verdana" pitchFamily="34" charset="0"/>
              </a:rPr>
              <a:t> Bou – djorda@umh.es</a:t>
            </a:r>
            <a:r>
              <a:rPr lang="es-ES" altLang="es-ES" sz="1100" dirty="0">
                <a:latin typeface="Verdana" pitchFamily="34" charset="0"/>
              </a:rPr>
              <a:t>(Doble Grado en Comunicación Audiovisual y Periodismo).</a:t>
            </a:r>
          </a:p>
          <a:p>
            <a:pPr lvl="1" algn="just" eaLnBrk="1" hangingPunct="1">
              <a:spcBef>
                <a:spcPts val="600"/>
              </a:spcBef>
              <a:spcAft>
                <a:spcPts val="600"/>
              </a:spcAft>
              <a:buFontTx/>
              <a:buChar char="-"/>
            </a:pPr>
            <a:r>
              <a:rPr lang="es-ES" altLang="es-ES" sz="1100" dirty="0">
                <a:latin typeface="Verdana" pitchFamily="34" charset="0"/>
              </a:rPr>
              <a:t> Prof. Carmen Ortiz del Valle - </a:t>
            </a:r>
            <a:r>
              <a:rPr lang="es-ES" sz="1100" dirty="0">
                <a:latin typeface="Verdana" pitchFamily="34" charset="0"/>
              </a:rPr>
              <a:t>maria.ortiz@umh.es </a:t>
            </a:r>
            <a:r>
              <a:rPr lang="es-ES" altLang="es-ES" sz="1100" dirty="0">
                <a:latin typeface="Verdana" pitchFamily="34" charset="0"/>
              </a:rPr>
              <a:t>(Doble Grado en DADE)</a:t>
            </a:r>
          </a:p>
          <a:p>
            <a:pPr lvl="1" algn="just" eaLnBrk="1" hangingPunct="1">
              <a:spcBef>
                <a:spcPts val="600"/>
              </a:spcBef>
              <a:spcAft>
                <a:spcPts val="600"/>
              </a:spcAft>
              <a:buFontTx/>
              <a:buChar char="-"/>
            </a:pPr>
            <a:r>
              <a:rPr lang="es-ES" altLang="es-ES" sz="1100" dirty="0">
                <a:latin typeface="Verdana" pitchFamily="34" charset="0"/>
              </a:rPr>
              <a:t> Prof. Marina Estrada de la Cruz – mestrada@umh.es (</a:t>
            </a:r>
            <a:r>
              <a:rPr lang="es-ES" sz="1100" dirty="0">
                <a:latin typeface="Verdana" pitchFamily="34" charset="0"/>
              </a:rPr>
              <a:t>Grado en Gestión, Tecnología y Moda</a:t>
            </a:r>
            <a:r>
              <a:rPr lang="es-ES" altLang="es-ES" sz="1100" dirty="0">
                <a:latin typeface="Verdana" pitchFamily="34" charset="0"/>
              </a:rPr>
              <a:t>)</a:t>
            </a:r>
          </a:p>
          <a:p>
            <a:pPr marL="285750" indent="-285750" algn="just" eaLnBrk="1" hangingPunct="1">
              <a:spcBef>
                <a:spcPts val="600"/>
              </a:spcBef>
              <a:spcAft>
                <a:spcPts val="600"/>
              </a:spcAft>
              <a:buFontTx/>
              <a:buChar char="-"/>
            </a:pPr>
            <a:r>
              <a:rPr lang="es-ES" altLang="es-ES" sz="1100" b="1" dirty="0">
                <a:latin typeface="Verdana" pitchFamily="34" charset="0"/>
              </a:rPr>
              <a:t>Facultad de CC. SS. y Jurídicas de Orihuela:</a:t>
            </a:r>
            <a:r>
              <a:rPr lang="es-ES" altLang="es-ES" sz="1100" dirty="0">
                <a:latin typeface="Verdana" pitchFamily="34" charset="0"/>
              </a:rPr>
              <a:t> </a:t>
            </a:r>
          </a:p>
          <a:p>
            <a:pPr algn="just" eaLnBrk="1" hangingPunct="1">
              <a:spcBef>
                <a:spcPts val="600"/>
              </a:spcBef>
              <a:spcAft>
                <a:spcPts val="600"/>
              </a:spcAft>
            </a:pPr>
            <a:r>
              <a:rPr lang="es-ES" altLang="es-ES" sz="1100" dirty="0">
                <a:latin typeface="Verdana" pitchFamily="34" charset="0"/>
              </a:rPr>
              <a:t>        - Prof. Francisco Javier Sanjuan Andrés– fsanjuan@umh.es (</a:t>
            </a:r>
            <a:r>
              <a:rPr lang="es-ES" sz="1100" dirty="0">
                <a:latin typeface="Verdana" pitchFamily="34" charset="0"/>
              </a:rPr>
              <a:t>Grado en Ciencias Políticas y Gestión Pública)</a:t>
            </a:r>
            <a:endParaRPr lang="es-ES" altLang="es-ES" sz="1100" dirty="0">
              <a:latin typeface="Verdana" pitchFamily="34" charset="0"/>
            </a:endParaRPr>
          </a:p>
          <a:p>
            <a:pPr algn="just" eaLnBrk="1" hangingPunct="1">
              <a:spcBef>
                <a:spcPts val="600"/>
              </a:spcBef>
              <a:spcAft>
                <a:spcPts val="600"/>
              </a:spcAft>
            </a:pPr>
            <a:r>
              <a:rPr lang="es-ES" altLang="es-ES" sz="1100" dirty="0">
                <a:latin typeface="Verdana" pitchFamily="34" charset="0"/>
              </a:rPr>
              <a:t>        - Prof. </a:t>
            </a:r>
            <a:r>
              <a:rPr lang="es-ES" sz="1100" dirty="0">
                <a:latin typeface="Verdana" pitchFamily="34" charset="0"/>
              </a:rPr>
              <a:t>Carmen Hidalgo Alcázar - </a:t>
            </a:r>
            <a:r>
              <a:rPr lang="es-ES" sz="1100" dirty="0">
                <a:latin typeface="Verdana" pitchFamily="34" charset="0"/>
                <a:hlinkClick r:id="rId4">
                  <a:extLst>
                    <a:ext uri="{A12FA001-AC4F-418D-AE19-62706E023703}">
                      <ahyp:hlinkClr xmlns:ahyp="http://schemas.microsoft.com/office/drawing/2018/hyperlinkcolor" val="tx"/>
                    </a:ext>
                  </a:extLst>
                </a:hlinkClick>
              </a:rPr>
              <a:t>carmen.hidalgo@umh.es</a:t>
            </a:r>
            <a:r>
              <a:rPr lang="es-ES" sz="1100" dirty="0">
                <a:latin typeface="Verdana" pitchFamily="34" charset="0"/>
              </a:rPr>
              <a:t> (</a:t>
            </a:r>
            <a:r>
              <a:rPr lang="es-ES" altLang="es-ES" sz="1100" dirty="0">
                <a:latin typeface="Verdana" pitchFamily="34" charset="0"/>
              </a:rPr>
              <a:t>Grado en Administración y Gestión de Empresas)</a:t>
            </a:r>
          </a:p>
          <a:p>
            <a:pPr algn="just" eaLnBrk="1" hangingPunct="1">
              <a:spcBef>
                <a:spcPts val="600"/>
              </a:spcBef>
              <a:spcAft>
                <a:spcPts val="600"/>
              </a:spcAft>
              <a:buFontTx/>
              <a:buChar char="-"/>
            </a:pPr>
            <a:r>
              <a:rPr lang="es-ES" altLang="es-ES" sz="1100" b="1" dirty="0">
                <a:latin typeface="Verdana" pitchFamily="34" charset="0"/>
              </a:rPr>
              <a:t> Escuela Politécnica Superior de Orihuela:</a:t>
            </a:r>
            <a:r>
              <a:rPr lang="es-ES" altLang="es-ES" sz="1100" dirty="0">
                <a:latin typeface="Verdana" pitchFamily="34" charset="0"/>
              </a:rPr>
              <a:t> </a:t>
            </a:r>
          </a:p>
          <a:p>
            <a:pPr lvl="1" algn="just" eaLnBrk="1" hangingPunct="1">
              <a:spcBef>
                <a:spcPts val="600"/>
              </a:spcBef>
              <a:spcAft>
                <a:spcPts val="600"/>
              </a:spcAft>
              <a:buFontTx/>
              <a:buChar char="-"/>
            </a:pPr>
            <a:r>
              <a:rPr lang="es-ES" altLang="es-ES" sz="1100" dirty="0">
                <a:latin typeface="Verdana" pitchFamily="34" charset="0"/>
              </a:rPr>
              <a:t> Prof. </a:t>
            </a:r>
            <a:r>
              <a:rPr lang="es-ES" altLang="es-ES" sz="1100" dirty="0" err="1">
                <a:latin typeface="Verdana" pitchFamily="34" charset="0"/>
              </a:rPr>
              <a:t>Mª</a:t>
            </a:r>
            <a:r>
              <a:rPr lang="es-ES" altLang="es-ES" sz="1100" dirty="0">
                <a:latin typeface="Verdana" pitchFamily="34" charset="0"/>
              </a:rPr>
              <a:t> de la Luz García Pardo – mariluz.garcia@umh.es (Grado en Ingeniería Agroalimentaria y Agroambiental)</a:t>
            </a:r>
          </a:p>
          <a:p>
            <a:pPr lvl="1" algn="just" eaLnBrk="1" hangingPunct="1">
              <a:spcBef>
                <a:spcPts val="600"/>
              </a:spcBef>
              <a:spcAft>
                <a:spcPts val="600"/>
              </a:spcAft>
              <a:buFontTx/>
              <a:buChar char="-"/>
            </a:pPr>
            <a:r>
              <a:rPr lang="es-ES" altLang="es-ES" sz="1100" dirty="0">
                <a:latin typeface="Verdana" pitchFamily="34" charset="0"/>
              </a:rPr>
              <a:t> Prof. Salvador Castillo García – scastillo@umh.es (Grado en Ciencia y Tecnología de los Alimentos)</a:t>
            </a:r>
          </a:p>
          <a:p>
            <a:pPr lvl="1" algn="just" eaLnBrk="1" hangingPunct="1">
              <a:spcBef>
                <a:spcPts val="600"/>
              </a:spcBef>
              <a:spcAft>
                <a:spcPts val="600"/>
              </a:spcAft>
              <a:buFontTx/>
              <a:buChar char="-"/>
            </a:pPr>
            <a:r>
              <a:rPr lang="es-ES" altLang="es-ES" sz="1100" dirty="0">
                <a:latin typeface="Verdana" pitchFamily="34" charset="0"/>
              </a:rPr>
              <a:t> Prof. Santiago García Martínez – </a:t>
            </a:r>
            <a:r>
              <a:rPr lang="es-ES" altLang="es-ES" sz="1100" dirty="0">
                <a:latin typeface="Verdana" pitchFamily="34" charset="0"/>
                <a:hlinkClick r:id="rId5">
                  <a:extLst>
                    <a:ext uri="{A12FA001-AC4F-418D-AE19-62706E023703}">
                      <ahyp:hlinkClr xmlns:ahyp="http://schemas.microsoft.com/office/drawing/2018/hyperlinkcolor" val="tx"/>
                    </a:ext>
                  </a:extLst>
                </a:hlinkClick>
              </a:rPr>
              <a:t>sgarcia@umh.es</a:t>
            </a:r>
            <a:r>
              <a:rPr lang="es-ES" altLang="es-ES" sz="1100" dirty="0">
                <a:latin typeface="Verdana" pitchFamily="34" charset="0"/>
              </a:rPr>
              <a:t> (Master en Ingeniería Agronómica)</a:t>
            </a:r>
          </a:p>
        </p:txBody>
      </p:sp>
    </p:spTree>
    <p:extLst>
      <p:ext uri="{BB962C8B-B14F-4D97-AF65-F5344CB8AC3E}">
        <p14:creationId xmlns:p14="http://schemas.microsoft.com/office/powerpoint/2010/main" val="41140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220" name="Text Box 2"/>
          <p:cNvSpPr txBox="1">
            <a:spLocks noChangeArrowheads="1"/>
          </p:cNvSpPr>
          <p:nvPr/>
        </p:nvSpPr>
        <p:spPr bwMode="auto">
          <a:xfrm>
            <a:off x="755576" y="3645024"/>
            <a:ext cx="7920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3200" b="1" dirty="0">
                <a:solidFill>
                  <a:srgbClr val="006600"/>
                </a:solidFill>
                <a:latin typeface="Tahoma" pitchFamily="34" charset="0"/>
              </a:rPr>
              <a:t>CHARLA SOBRE LOS DOCUMENTOS ADMINISTRATIVOS DESTINO QUE TIENES QUE CONOCER</a:t>
            </a:r>
          </a:p>
        </p:txBody>
      </p:sp>
      <p:sp>
        <p:nvSpPr>
          <p:cNvPr id="9221" name="Text Box 7"/>
          <p:cNvSpPr txBox="1">
            <a:spLocks noChangeArrowheads="1"/>
          </p:cNvSpPr>
          <p:nvPr/>
        </p:nvSpPr>
        <p:spPr bwMode="auto">
          <a:xfrm>
            <a:off x="1669246" y="2027763"/>
            <a:ext cx="5734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s-ES" sz="4000" b="1" dirty="0">
                <a:solidFill>
                  <a:srgbClr val="CC3300"/>
                </a:solidFill>
                <a:latin typeface="Tahoma" pitchFamily="34" charset="0"/>
              </a:rPr>
              <a:t>PROGRAMA DESTINO</a:t>
            </a:r>
          </a:p>
        </p:txBody>
      </p:sp>
    </p:spTree>
    <p:extLst>
      <p:ext uri="{BB962C8B-B14F-4D97-AF65-F5344CB8AC3E}">
        <p14:creationId xmlns:p14="http://schemas.microsoft.com/office/powerpoint/2010/main" val="420628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44" name="Text Box 6"/>
          <p:cNvSpPr txBox="1">
            <a:spLocks noChangeArrowheads="1"/>
          </p:cNvSpPr>
          <p:nvPr/>
        </p:nvSpPr>
        <p:spPr bwMode="auto">
          <a:xfrm>
            <a:off x="296862" y="2205038"/>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5. REGISTRO EN LA UNIVERSIDAD DE DESTINO</a:t>
            </a:r>
          </a:p>
        </p:txBody>
      </p:sp>
      <p:sp>
        <p:nvSpPr>
          <p:cNvPr id="10245" name="Rectangle 7"/>
          <p:cNvSpPr>
            <a:spLocks noChangeArrowheads="1"/>
          </p:cNvSpPr>
          <p:nvPr/>
        </p:nvSpPr>
        <p:spPr bwMode="auto">
          <a:xfrm>
            <a:off x="541338" y="2781300"/>
            <a:ext cx="8207375"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ES" altLang="es-ES" sz="1800" b="1" dirty="0">
                <a:solidFill>
                  <a:srgbClr val="006600"/>
                </a:solidFill>
                <a:latin typeface="Tahoma" pitchFamily="34" charset="0"/>
              </a:rPr>
              <a:t>¿Qué documentos tengo que presentar?</a:t>
            </a:r>
            <a:r>
              <a:rPr lang="es-ES" altLang="es-ES" sz="1800" dirty="0">
                <a:solidFill>
                  <a:srgbClr val="006600"/>
                </a:solidFill>
                <a:latin typeface="Tahoma" pitchFamily="34" charset="0"/>
              </a:rPr>
              <a:t> </a:t>
            </a:r>
          </a:p>
          <a:p>
            <a:pPr algn="just" eaLnBrk="1" hangingPunct="1"/>
            <a:r>
              <a:rPr lang="es-ES" altLang="es-ES" sz="1600" dirty="0">
                <a:latin typeface="Tahoma" pitchFamily="34" charset="0"/>
              </a:rPr>
              <a:t>Cada universidad de destino tiene un procedimiento de registro distinto. El estudiante deberá completar la </a:t>
            </a:r>
            <a:r>
              <a:rPr lang="es-ES" altLang="es-ES" sz="1600" b="1" dirty="0">
                <a:latin typeface="Tahoma" pitchFamily="34" charset="0"/>
              </a:rPr>
              <a:t>solicitud de inscripción,</a:t>
            </a:r>
            <a:r>
              <a:rPr lang="es-ES" altLang="es-ES" sz="1600" dirty="0">
                <a:latin typeface="Tahoma" pitchFamily="34" charset="0"/>
              </a:rPr>
              <a:t> siguiendo las instrucciones que le hayan indicado, y adjuntar la documentación requerida en cada caso: pasaporte, expediente académico, carta de motivación, currículum vitae, carta de recomendación, acuerdo académico. </a:t>
            </a:r>
          </a:p>
          <a:p>
            <a:pPr algn="just" eaLnBrk="1" hangingPunct="1"/>
            <a:endParaRPr lang="es-ES" altLang="es-ES" sz="1600" dirty="0">
              <a:latin typeface="Tahoma" pitchFamily="34" charset="0"/>
            </a:endParaRPr>
          </a:p>
          <a:p>
            <a:pPr algn="just" eaLnBrk="1" hangingPunct="1"/>
            <a:r>
              <a:rPr lang="es-ES" altLang="es-ES" sz="1800" b="1" dirty="0">
                <a:solidFill>
                  <a:srgbClr val="006600"/>
                </a:solidFill>
                <a:latin typeface="Tahoma" pitchFamily="34" charset="0"/>
              </a:rPr>
              <a:t>¿Dónde se presenta?</a:t>
            </a:r>
            <a:endParaRPr lang="es-ES" altLang="es-ES" sz="1600" dirty="0">
              <a:solidFill>
                <a:srgbClr val="006600"/>
              </a:solidFill>
              <a:latin typeface="Tahoma" pitchFamily="34" charset="0"/>
            </a:endParaRPr>
          </a:p>
          <a:p>
            <a:pPr algn="just" eaLnBrk="1" hangingPunct="1"/>
            <a:r>
              <a:rPr lang="es-ES" altLang="es-ES" sz="1600" dirty="0">
                <a:latin typeface="Tahoma" pitchFamily="34" charset="0"/>
              </a:rPr>
              <a:t>En algunos casos el registro es on-line a través de una plataforma de la universidad de destino y en otros casos solicitan el envío de la documentación por correo electrónico. El envío del correo electrónico se realiza desde el SSRRII con copia al estudiante. </a:t>
            </a:r>
          </a:p>
          <a:p>
            <a:pPr algn="just" eaLnBrk="1" hangingPunct="1"/>
            <a:endParaRPr lang="es-ES" altLang="es-ES" sz="1600" dirty="0">
              <a:latin typeface="Tahoma" pitchFamily="34" charset="0"/>
            </a:endParaRPr>
          </a:p>
          <a:p>
            <a:pPr algn="just" eaLnBrk="1" hangingPunct="1"/>
            <a:r>
              <a:rPr lang="es-ES" altLang="es-ES" sz="1800" b="1" dirty="0">
                <a:solidFill>
                  <a:srgbClr val="006600"/>
                </a:solidFill>
                <a:latin typeface="Tahoma" pitchFamily="34" charset="0"/>
              </a:rPr>
              <a:t>¿Cuándo se presenta?</a:t>
            </a:r>
          </a:p>
          <a:p>
            <a:pPr algn="just" eaLnBrk="1" hangingPunct="1"/>
            <a:r>
              <a:rPr lang="es-ES" altLang="es-ES" sz="1600" b="1" dirty="0">
                <a:solidFill>
                  <a:srgbClr val="FF0000"/>
                </a:solidFill>
                <a:latin typeface="Tahoma" pitchFamily="34" charset="0"/>
              </a:rPr>
              <a:t>Al menos 10 días antes de la fecha límite de la universidad de destino el estudiante debe tener preparados los documentos requeridos.</a:t>
            </a:r>
          </a:p>
        </p:txBody>
      </p:sp>
      <p:sp>
        <p:nvSpPr>
          <p:cNvPr id="2" name="1 Rectángulo"/>
          <p:cNvSpPr/>
          <p:nvPr/>
        </p:nvSpPr>
        <p:spPr>
          <a:xfrm>
            <a:off x="1547664" y="1085835"/>
            <a:ext cx="6305549" cy="646331"/>
          </a:xfrm>
          <a:prstGeom prst="rect">
            <a:avLst/>
          </a:prstGeom>
          <a:noFill/>
          <a:ln>
            <a:solidFill>
              <a:srgbClr val="C00000"/>
            </a:solidFill>
          </a:ln>
          <a:effectLst>
            <a:innerShdw blurRad="63500" dist="50800" dir="27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ES" altLang="es-ES" b="1" dirty="0">
                <a:solidFill>
                  <a:srgbClr val="002060"/>
                </a:solidFill>
                <a:latin typeface="Tahoma" pitchFamily="34" charset="0"/>
              </a:rPr>
              <a:t>Recibirás un mail de la universidad de destino con todas las indicaciones.</a:t>
            </a:r>
          </a:p>
        </p:txBody>
      </p:sp>
    </p:spTree>
    <p:extLst>
      <p:ext uri="{BB962C8B-B14F-4D97-AF65-F5344CB8AC3E}">
        <p14:creationId xmlns:p14="http://schemas.microsoft.com/office/powerpoint/2010/main" val="2083499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8436" name="Text Box 2"/>
          <p:cNvSpPr txBox="1">
            <a:spLocks noChangeArrowheads="1"/>
          </p:cNvSpPr>
          <p:nvPr/>
        </p:nvSpPr>
        <p:spPr bwMode="auto">
          <a:xfrm>
            <a:off x="179388" y="981075"/>
            <a:ext cx="812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6. CERTIFICADO DE INCORPORACIÓN</a:t>
            </a:r>
          </a:p>
        </p:txBody>
      </p:sp>
      <p:sp>
        <p:nvSpPr>
          <p:cNvPr id="18437" name="Text Box 3"/>
          <p:cNvSpPr txBox="1">
            <a:spLocks noChangeArrowheads="1"/>
          </p:cNvSpPr>
          <p:nvPr/>
        </p:nvSpPr>
        <p:spPr bwMode="auto">
          <a:xfrm>
            <a:off x="465220" y="1697383"/>
            <a:ext cx="8499475" cy="393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b="1" dirty="0">
                <a:solidFill>
                  <a:srgbClr val="006600"/>
                </a:solidFill>
                <a:latin typeface="Verdana" pitchFamily="34" charset="0"/>
              </a:rPr>
              <a:t>¿Qué es? </a:t>
            </a:r>
          </a:p>
          <a:p>
            <a:pPr algn="just" eaLnBrk="1" hangingPunct="1">
              <a:lnSpc>
                <a:spcPct val="115000"/>
              </a:lnSpc>
              <a:spcBef>
                <a:spcPct val="50000"/>
              </a:spcBef>
            </a:pPr>
            <a:r>
              <a:rPr lang="es-ES" altLang="es-ES" sz="1400" dirty="0">
                <a:latin typeface="Verdana" pitchFamily="34" charset="0"/>
              </a:rPr>
              <a:t>El documento que acredita la </a:t>
            </a:r>
            <a:r>
              <a:rPr lang="es-ES" altLang="es-ES" sz="1400" b="1" dirty="0">
                <a:latin typeface="Verdana" pitchFamily="34" charset="0"/>
              </a:rPr>
              <a:t>fecha en la que te incorporas</a:t>
            </a:r>
            <a:r>
              <a:rPr lang="es-ES" altLang="es-ES" sz="1400" dirty="0">
                <a:latin typeface="Verdana" pitchFamily="34" charset="0"/>
              </a:rPr>
              <a:t> a la Universidad de Destino. </a:t>
            </a:r>
          </a:p>
          <a:p>
            <a:pPr algn="just" eaLnBrk="1" hangingPunct="1">
              <a:lnSpc>
                <a:spcPct val="115000"/>
              </a:lnSpc>
              <a:spcBef>
                <a:spcPct val="50000"/>
              </a:spcBef>
            </a:pPr>
            <a:r>
              <a:rPr lang="es-ES" altLang="es-ES" sz="1400" dirty="0">
                <a:latin typeface="Verdana" pitchFamily="34" charset="0"/>
              </a:rPr>
              <a:t>Es </a:t>
            </a:r>
            <a:r>
              <a:rPr lang="es-ES" altLang="es-ES" sz="1400" b="1" dirty="0">
                <a:latin typeface="Verdana" pitchFamily="34" charset="0"/>
              </a:rPr>
              <a:t>indispensable para cobrar el primer plazo de la Beca Destino</a:t>
            </a:r>
            <a:r>
              <a:rPr lang="es-ES" altLang="es-ES" sz="1400" dirty="0">
                <a:latin typeface="Verdana" pitchFamily="34" charset="0"/>
              </a:rPr>
              <a:t> y debe consignar exactamente la fecha de llegada.</a:t>
            </a:r>
          </a:p>
          <a:p>
            <a:pPr algn="just" eaLnBrk="1" hangingPunct="1">
              <a:lnSpc>
                <a:spcPct val="115000"/>
              </a:lnSpc>
              <a:spcBef>
                <a:spcPct val="50000"/>
              </a:spcBef>
            </a:pPr>
            <a:r>
              <a:rPr lang="es-ES" altLang="es-ES" sz="1600" b="1" dirty="0">
                <a:solidFill>
                  <a:srgbClr val="006600"/>
                </a:solidFill>
                <a:latin typeface="Verdana" pitchFamily="34" charset="0"/>
              </a:rPr>
              <a:t>¿Cómo se cumplimenta? </a:t>
            </a:r>
          </a:p>
          <a:p>
            <a:pPr algn="just" eaLnBrk="1" hangingPunct="1">
              <a:lnSpc>
                <a:spcPct val="115000"/>
              </a:lnSpc>
              <a:spcBef>
                <a:spcPct val="50000"/>
              </a:spcBef>
            </a:pPr>
            <a:r>
              <a:rPr lang="es-ES" altLang="es-ES" sz="1400" dirty="0">
                <a:latin typeface="Verdana" pitchFamily="34" charset="0"/>
              </a:rPr>
              <a:t>Sólo con tus </a:t>
            </a:r>
            <a:r>
              <a:rPr lang="es-ES" altLang="es-ES" sz="1400" b="1" dirty="0">
                <a:latin typeface="Verdana" pitchFamily="34" charset="0"/>
              </a:rPr>
              <a:t>datos personales</a:t>
            </a:r>
            <a:r>
              <a:rPr lang="es-ES" altLang="es-ES" sz="1400" dirty="0">
                <a:latin typeface="Verdana" pitchFamily="34" charset="0"/>
              </a:rPr>
              <a:t> y los de la UMH. Las fechas las debe consignar el SRRII de la Universidad de Destino.</a:t>
            </a:r>
          </a:p>
          <a:p>
            <a:pPr algn="just" eaLnBrk="1" hangingPunct="1">
              <a:lnSpc>
                <a:spcPct val="115000"/>
              </a:lnSpc>
              <a:spcBef>
                <a:spcPct val="50000"/>
              </a:spcBef>
            </a:pPr>
            <a:r>
              <a:rPr lang="es-ES" altLang="es-ES" sz="1600" b="1" dirty="0">
                <a:solidFill>
                  <a:srgbClr val="006600"/>
                </a:solidFill>
                <a:latin typeface="Verdana" pitchFamily="34" charset="0"/>
              </a:rPr>
              <a:t>¿Cuándo y donde se presenta?</a:t>
            </a:r>
            <a:r>
              <a:rPr lang="es-ES" altLang="es-ES" sz="1400" dirty="0">
                <a:solidFill>
                  <a:srgbClr val="006600"/>
                </a:solidFill>
                <a:latin typeface="Verdana" pitchFamily="34" charset="0"/>
              </a:rPr>
              <a:t> </a:t>
            </a:r>
          </a:p>
          <a:p>
            <a:pPr algn="just" eaLnBrk="1" hangingPunct="1">
              <a:lnSpc>
                <a:spcPct val="115000"/>
              </a:lnSpc>
              <a:spcBef>
                <a:spcPct val="50000"/>
              </a:spcBef>
            </a:pPr>
            <a:r>
              <a:rPr lang="es-ES" altLang="es-ES" sz="1400" dirty="0">
                <a:latin typeface="Verdana" pitchFamily="34" charset="0"/>
              </a:rPr>
              <a:t>A tu </a:t>
            </a:r>
            <a:r>
              <a:rPr lang="es-ES" altLang="es-ES" sz="1400" b="1" dirty="0">
                <a:latin typeface="Verdana" pitchFamily="34" charset="0"/>
              </a:rPr>
              <a:t>llegada, </a:t>
            </a:r>
            <a:r>
              <a:rPr lang="es-ES" altLang="es-ES" sz="1400" dirty="0">
                <a:latin typeface="Verdana" pitchFamily="34" charset="0"/>
              </a:rPr>
              <a:t> tendrás que presentarlo en el </a:t>
            </a:r>
            <a:r>
              <a:rPr lang="es-ES" altLang="es-ES" sz="1400" b="1" dirty="0">
                <a:latin typeface="Verdana" pitchFamily="34" charset="0"/>
              </a:rPr>
              <a:t>SRRII de la Universidad de Destino</a:t>
            </a:r>
            <a:r>
              <a:rPr lang="es-ES" altLang="es-ES" sz="1400" dirty="0">
                <a:latin typeface="Verdana" pitchFamily="34" charset="0"/>
              </a:rPr>
              <a:t>, (para consignar la fecha de tu llegada). Debes remitir una </a:t>
            </a:r>
            <a:r>
              <a:rPr lang="es-ES" altLang="es-ES" sz="1400" u="sng" dirty="0">
                <a:latin typeface="Verdana" pitchFamily="34" charset="0"/>
              </a:rPr>
              <a:t>copia</a:t>
            </a:r>
            <a:r>
              <a:rPr lang="es-ES" altLang="es-ES" sz="1400" dirty="0">
                <a:latin typeface="Verdana" pitchFamily="34" charset="0"/>
              </a:rPr>
              <a:t> al SRRII de la UMH, por correo electrónico, </a:t>
            </a:r>
            <a:r>
              <a:rPr lang="es-ES" altLang="es-ES" sz="1400" dirty="0">
                <a:solidFill>
                  <a:srgbClr val="FF0000"/>
                </a:solidFill>
                <a:latin typeface="Verdana" pitchFamily="34" charset="0"/>
              </a:rPr>
              <a:t>en el plazo máximo de 10 días desde tu fecha de incorporación.  </a:t>
            </a:r>
          </a:p>
          <a:p>
            <a:pPr algn="just" eaLnBrk="1" hangingPunct="1">
              <a:lnSpc>
                <a:spcPct val="115000"/>
              </a:lnSpc>
              <a:spcBef>
                <a:spcPct val="50000"/>
              </a:spcBef>
              <a:buFontTx/>
              <a:buChar char="•"/>
            </a:pPr>
            <a:endParaRPr lang="es-ES" altLang="es-ES" sz="1400" dirty="0">
              <a:latin typeface="Verdana" pitchFamily="34" charset="0"/>
            </a:endParaRPr>
          </a:p>
        </p:txBody>
      </p:sp>
    </p:spTree>
    <p:extLst>
      <p:ext uri="{BB962C8B-B14F-4D97-AF65-F5344CB8AC3E}">
        <p14:creationId xmlns:p14="http://schemas.microsoft.com/office/powerpoint/2010/main" val="77750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80975" y="981075"/>
            <a:ext cx="8855075" cy="4752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220" name="Text Box 2"/>
          <p:cNvSpPr txBox="1">
            <a:spLocks noChangeArrowheads="1"/>
          </p:cNvSpPr>
          <p:nvPr/>
        </p:nvSpPr>
        <p:spPr bwMode="auto">
          <a:xfrm>
            <a:off x="395536" y="1623182"/>
            <a:ext cx="741680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sz="1800" b="1" dirty="0">
                <a:solidFill>
                  <a:srgbClr val="006600"/>
                </a:solidFill>
                <a:latin typeface="Tahoma" pitchFamily="34" charset="0"/>
              </a:rPr>
              <a:t>DOCUMENTOS ACADÉMICOS:</a:t>
            </a:r>
          </a:p>
          <a:p>
            <a:pPr eaLnBrk="1" hangingPunct="1">
              <a:spcBef>
                <a:spcPct val="50000"/>
              </a:spcBef>
            </a:pPr>
            <a:r>
              <a:rPr lang="es-ES" altLang="es-ES" sz="1800" dirty="0">
                <a:latin typeface="Tahoma" pitchFamily="34" charset="0"/>
              </a:rPr>
              <a:t>1.- Acuerdo Académico.</a:t>
            </a:r>
          </a:p>
          <a:p>
            <a:pPr eaLnBrk="1" hangingPunct="1">
              <a:spcBef>
                <a:spcPct val="50000"/>
              </a:spcBef>
            </a:pPr>
            <a:r>
              <a:rPr lang="es-ES" altLang="es-ES" sz="1800" dirty="0">
                <a:latin typeface="Tahoma" pitchFamily="34" charset="0"/>
              </a:rPr>
              <a:t>2.- Modificaciones al Acuerdo Académico.</a:t>
            </a:r>
          </a:p>
          <a:p>
            <a:pPr eaLnBrk="1" hangingPunct="1">
              <a:spcBef>
                <a:spcPct val="50000"/>
              </a:spcBef>
            </a:pPr>
            <a:r>
              <a:rPr lang="es-ES" altLang="es-ES" sz="1800" dirty="0">
                <a:latin typeface="Tahoma" pitchFamily="34" charset="0"/>
              </a:rPr>
              <a:t>3.- Solicitud de evaluación en la UMH.</a:t>
            </a:r>
          </a:p>
          <a:p>
            <a:pPr eaLnBrk="1" hangingPunct="1">
              <a:spcBef>
                <a:spcPct val="50000"/>
              </a:spcBef>
            </a:pPr>
            <a:r>
              <a:rPr lang="es-ES" altLang="es-ES" sz="1800" dirty="0">
                <a:latin typeface="Tahoma" pitchFamily="34" charset="0"/>
              </a:rPr>
              <a:t>4.- Certificado de notas obtenidas y Reconocimiento en la UMH.</a:t>
            </a:r>
          </a:p>
          <a:p>
            <a:pPr eaLnBrk="1" hangingPunct="1">
              <a:spcBef>
                <a:spcPct val="50000"/>
              </a:spcBef>
            </a:pPr>
            <a:endParaRPr lang="es-ES" altLang="es-ES" sz="1800" dirty="0">
              <a:latin typeface="Tahoma" pitchFamily="34" charset="0"/>
            </a:endParaRPr>
          </a:p>
          <a:p>
            <a:pPr eaLnBrk="1" hangingPunct="1">
              <a:spcBef>
                <a:spcPct val="50000"/>
              </a:spcBef>
            </a:pPr>
            <a:r>
              <a:rPr lang="es-ES" altLang="es-ES" sz="1800" b="1" dirty="0">
                <a:solidFill>
                  <a:srgbClr val="006600"/>
                </a:solidFill>
                <a:latin typeface="Tahoma" pitchFamily="34" charset="0"/>
              </a:rPr>
              <a:t>DOCUMENTOS ADMINISTRATIVOS:</a:t>
            </a:r>
            <a:endParaRPr lang="es-ES" altLang="es-ES" sz="1800" dirty="0">
              <a:latin typeface="Tahoma" pitchFamily="34" charset="0"/>
            </a:endParaRPr>
          </a:p>
          <a:p>
            <a:pPr eaLnBrk="1" hangingPunct="1">
              <a:spcBef>
                <a:spcPct val="50000"/>
              </a:spcBef>
            </a:pPr>
            <a:r>
              <a:rPr lang="es-ES" altLang="es-ES" sz="1800" dirty="0">
                <a:latin typeface="Tahoma" pitchFamily="34" charset="0"/>
              </a:rPr>
              <a:t>5.- Registro y solicitud de intercambio en la universidad de destino.</a:t>
            </a:r>
          </a:p>
          <a:p>
            <a:pPr eaLnBrk="1" hangingPunct="1">
              <a:spcBef>
                <a:spcPct val="50000"/>
              </a:spcBef>
            </a:pPr>
            <a:r>
              <a:rPr lang="es-ES" altLang="es-ES" sz="1800" dirty="0">
                <a:latin typeface="Tahoma" pitchFamily="34" charset="0"/>
              </a:rPr>
              <a:t>6.- Certificado de estancia - LLEGADA.</a:t>
            </a:r>
          </a:p>
          <a:p>
            <a:pPr eaLnBrk="1" hangingPunct="1">
              <a:spcBef>
                <a:spcPct val="50000"/>
              </a:spcBef>
            </a:pPr>
            <a:r>
              <a:rPr lang="es-ES" altLang="es-ES" sz="1800" dirty="0">
                <a:latin typeface="Tahoma" pitchFamily="34" charset="0"/>
              </a:rPr>
              <a:t>7.- Certificado de estancia - SALIDA.</a:t>
            </a:r>
          </a:p>
          <a:p>
            <a:pPr eaLnBrk="1" hangingPunct="1">
              <a:spcBef>
                <a:spcPct val="50000"/>
              </a:spcBef>
            </a:pPr>
            <a:r>
              <a:rPr lang="es-ES" altLang="es-ES" sz="1800" dirty="0">
                <a:latin typeface="Tahoma" pitchFamily="34" charset="0"/>
              </a:rPr>
              <a:t>8.- Convenio financiero.</a:t>
            </a:r>
          </a:p>
          <a:p>
            <a:pPr eaLnBrk="1" hangingPunct="1">
              <a:spcBef>
                <a:spcPct val="50000"/>
              </a:spcBef>
            </a:pPr>
            <a:r>
              <a:rPr lang="es-ES" altLang="es-ES" sz="1800" dirty="0">
                <a:latin typeface="Tahoma" pitchFamily="34" charset="0"/>
              </a:rPr>
              <a:t>9.- Seguro de movilidad obligatorio.</a:t>
            </a:r>
          </a:p>
        </p:txBody>
      </p:sp>
      <p:sp>
        <p:nvSpPr>
          <p:cNvPr id="9221" name="Text Box 7"/>
          <p:cNvSpPr txBox="1">
            <a:spLocks noChangeArrowheads="1"/>
          </p:cNvSpPr>
          <p:nvPr/>
        </p:nvSpPr>
        <p:spPr bwMode="auto">
          <a:xfrm>
            <a:off x="250825" y="765175"/>
            <a:ext cx="5806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s-ES" b="1" dirty="0">
                <a:solidFill>
                  <a:srgbClr val="CC3300"/>
                </a:solidFill>
                <a:latin typeface="Tahoma" pitchFamily="34" charset="0"/>
              </a:rPr>
              <a:t>PROGRAMA DESTINO ESTUDIANTES</a:t>
            </a:r>
          </a:p>
        </p:txBody>
      </p:sp>
    </p:spTree>
    <p:extLst>
      <p:ext uri="{BB962C8B-B14F-4D97-AF65-F5344CB8AC3E}">
        <p14:creationId xmlns:p14="http://schemas.microsoft.com/office/powerpoint/2010/main" val="3704906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9460" name="Text Box 2"/>
          <p:cNvSpPr txBox="1">
            <a:spLocks noChangeArrowheads="1"/>
          </p:cNvSpPr>
          <p:nvPr/>
        </p:nvSpPr>
        <p:spPr bwMode="auto">
          <a:xfrm>
            <a:off x="5652121" y="2708275"/>
            <a:ext cx="3240360" cy="14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spcBef>
                <a:spcPct val="50000"/>
              </a:spcBef>
            </a:pPr>
            <a:r>
              <a:rPr lang="es-ES" altLang="es-ES" sz="2000" b="1" dirty="0">
                <a:solidFill>
                  <a:srgbClr val="CC3300"/>
                </a:solidFill>
                <a:latin typeface="Tahoma" pitchFamily="34" charset="0"/>
              </a:rPr>
              <a:t>CERTIFICADO DE INCORPORACIÓN</a:t>
            </a:r>
          </a:p>
          <a:p>
            <a:pPr algn="ctr" eaLnBrk="1" hangingPunct="1">
              <a:lnSpc>
                <a:spcPct val="150000"/>
              </a:lnSpc>
              <a:spcBef>
                <a:spcPct val="50000"/>
              </a:spcBef>
            </a:pPr>
            <a:endParaRPr lang="es-ES" altLang="es-ES" sz="1500" b="1" dirty="0">
              <a:solidFill>
                <a:srgbClr val="CC3300"/>
              </a:solidFill>
              <a:latin typeface="Tahoma" pitchFamily="34" charset="0"/>
            </a:endParaRPr>
          </a:p>
        </p:txBody>
      </p:sp>
      <p:pic>
        <p:nvPicPr>
          <p:cNvPr id="3" name="Imagen 2">
            <a:extLst>
              <a:ext uri="{FF2B5EF4-FFF2-40B4-BE49-F238E27FC236}">
                <a16:creationId xmlns:a16="http://schemas.microsoft.com/office/drawing/2014/main" id="{4D181441-1CC5-417E-BAE2-4866B2F4BD02}"/>
              </a:ext>
            </a:extLst>
          </p:cNvPr>
          <p:cNvPicPr>
            <a:picLocks noChangeAspect="1"/>
          </p:cNvPicPr>
          <p:nvPr/>
        </p:nvPicPr>
        <p:blipFill>
          <a:blip r:embed="rId3"/>
          <a:stretch>
            <a:fillRect/>
          </a:stretch>
        </p:blipFill>
        <p:spPr>
          <a:xfrm>
            <a:off x="827584" y="765174"/>
            <a:ext cx="4176464" cy="5400129"/>
          </a:xfrm>
          <a:prstGeom prst="rect">
            <a:avLst/>
          </a:prstGeom>
        </p:spPr>
      </p:pic>
    </p:spTree>
    <p:extLst>
      <p:ext uri="{BB962C8B-B14F-4D97-AF65-F5344CB8AC3E}">
        <p14:creationId xmlns:p14="http://schemas.microsoft.com/office/powerpoint/2010/main" val="87433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0484" name="Text Box 2"/>
          <p:cNvSpPr txBox="1">
            <a:spLocks noChangeArrowheads="1"/>
          </p:cNvSpPr>
          <p:nvPr/>
        </p:nvSpPr>
        <p:spPr bwMode="auto">
          <a:xfrm>
            <a:off x="179388" y="981075"/>
            <a:ext cx="7848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7. CERTIFICADO DE ESTANCIA</a:t>
            </a:r>
          </a:p>
        </p:txBody>
      </p:sp>
      <p:sp>
        <p:nvSpPr>
          <p:cNvPr id="20485" name="Text Box 3"/>
          <p:cNvSpPr txBox="1">
            <a:spLocks noChangeArrowheads="1"/>
          </p:cNvSpPr>
          <p:nvPr/>
        </p:nvSpPr>
        <p:spPr bwMode="auto">
          <a:xfrm>
            <a:off x="468313" y="1433513"/>
            <a:ext cx="8499475" cy="442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b="1" dirty="0">
                <a:solidFill>
                  <a:srgbClr val="006600"/>
                </a:solidFill>
                <a:latin typeface="Verdana" pitchFamily="34" charset="0"/>
              </a:rPr>
              <a:t>¿Qué es? </a:t>
            </a:r>
          </a:p>
          <a:p>
            <a:pPr algn="just" eaLnBrk="1" hangingPunct="1">
              <a:lnSpc>
                <a:spcPct val="115000"/>
              </a:lnSpc>
              <a:spcBef>
                <a:spcPct val="50000"/>
              </a:spcBef>
            </a:pPr>
            <a:r>
              <a:rPr lang="es-ES" altLang="es-ES" sz="1400" dirty="0">
                <a:latin typeface="Verdana" pitchFamily="34" charset="0"/>
              </a:rPr>
              <a:t>El documento que acredita la </a:t>
            </a:r>
            <a:r>
              <a:rPr lang="es-ES" altLang="es-ES" sz="1400" b="1" dirty="0">
                <a:latin typeface="Verdana" pitchFamily="34" charset="0"/>
              </a:rPr>
              <a:t>fecha en la que te incorporas</a:t>
            </a:r>
            <a:r>
              <a:rPr lang="es-ES" altLang="es-ES" sz="1400" dirty="0">
                <a:latin typeface="Verdana" pitchFamily="34" charset="0"/>
              </a:rPr>
              <a:t> a la Universidad de Destino y la </a:t>
            </a:r>
            <a:r>
              <a:rPr lang="es-ES" altLang="es-ES" sz="1400" b="1" dirty="0">
                <a:latin typeface="Verdana" pitchFamily="34" charset="0"/>
              </a:rPr>
              <a:t>fecha en la que te marchas</a:t>
            </a:r>
            <a:r>
              <a:rPr lang="es-ES" altLang="es-ES" sz="1400" dirty="0">
                <a:latin typeface="Verdana" pitchFamily="34" charset="0"/>
              </a:rPr>
              <a:t>. </a:t>
            </a:r>
          </a:p>
          <a:p>
            <a:pPr algn="just" eaLnBrk="1" hangingPunct="1">
              <a:lnSpc>
                <a:spcPct val="115000"/>
              </a:lnSpc>
              <a:spcBef>
                <a:spcPct val="50000"/>
              </a:spcBef>
            </a:pPr>
            <a:r>
              <a:rPr lang="es-ES" altLang="es-ES" sz="1400" dirty="0">
                <a:latin typeface="Verdana" pitchFamily="34" charset="0"/>
              </a:rPr>
              <a:t>Es </a:t>
            </a:r>
            <a:r>
              <a:rPr lang="es-ES" altLang="es-ES" sz="1400" b="1" dirty="0">
                <a:latin typeface="Verdana" pitchFamily="34" charset="0"/>
              </a:rPr>
              <a:t>indispensable para cobrar el 2ª plazo de la ayuda económica</a:t>
            </a:r>
            <a:r>
              <a:rPr lang="es-ES" altLang="es-ES" sz="1400" dirty="0">
                <a:latin typeface="Verdana" pitchFamily="34" charset="0"/>
              </a:rPr>
              <a:t> y debe consignar exactamente las fechas de llegada y partida.</a:t>
            </a:r>
          </a:p>
          <a:p>
            <a:pPr algn="just" eaLnBrk="1" hangingPunct="1">
              <a:lnSpc>
                <a:spcPct val="115000"/>
              </a:lnSpc>
              <a:spcBef>
                <a:spcPct val="50000"/>
              </a:spcBef>
            </a:pPr>
            <a:r>
              <a:rPr lang="es-ES" altLang="es-ES" sz="1600" b="1" dirty="0">
                <a:solidFill>
                  <a:srgbClr val="006600"/>
                </a:solidFill>
                <a:latin typeface="Verdana" pitchFamily="34" charset="0"/>
              </a:rPr>
              <a:t>¿Cómo se cumplimenta? </a:t>
            </a:r>
          </a:p>
          <a:p>
            <a:pPr algn="just" eaLnBrk="1" hangingPunct="1">
              <a:lnSpc>
                <a:spcPct val="115000"/>
              </a:lnSpc>
              <a:spcBef>
                <a:spcPct val="50000"/>
              </a:spcBef>
            </a:pPr>
            <a:r>
              <a:rPr lang="es-ES" altLang="es-ES" sz="1400" dirty="0">
                <a:latin typeface="Verdana" pitchFamily="34" charset="0"/>
              </a:rPr>
              <a:t>Sólo con tus </a:t>
            </a:r>
            <a:r>
              <a:rPr lang="es-ES" altLang="es-ES" sz="1400" b="1" dirty="0">
                <a:latin typeface="Verdana" pitchFamily="34" charset="0"/>
              </a:rPr>
              <a:t>datos personales</a:t>
            </a:r>
            <a:r>
              <a:rPr lang="es-ES" altLang="es-ES" sz="1400" dirty="0">
                <a:latin typeface="Verdana" pitchFamily="34" charset="0"/>
              </a:rPr>
              <a:t> y los de la UMH. Las fechas las debe consignar el SRRII de la Universidad de Destino.</a:t>
            </a:r>
          </a:p>
          <a:p>
            <a:pPr algn="just" eaLnBrk="1" hangingPunct="1">
              <a:lnSpc>
                <a:spcPct val="115000"/>
              </a:lnSpc>
              <a:spcBef>
                <a:spcPct val="50000"/>
              </a:spcBef>
            </a:pPr>
            <a:r>
              <a:rPr lang="es-ES" altLang="es-ES" sz="1600" b="1" dirty="0">
                <a:solidFill>
                  <a:srgbClr val="006600"/>
                </a:solidFill>
                <a:latin typeface="Verdana" pitchFamily="34" charset="0"/>
              </a:rPr>
              <a:t>¿Cuándo y donde se presenta?</a:t>
            </a:r>
            <a:r>
              <a:rPr lang="es-ES" altLang="es-ES" sz="1400" dirty="0">
                <a:solidFill>
                  <a:srgbClr val="006600"/>
                </a:solidFill>
                <a:latin typeface="Verdana" pitchFamily="34" charset="0"/>
              </a:rPr>
              <a:t> </a:t>
            </a:r>
          </a:p>
          <a:p>
            <a:pPr algn="just" eaLnBrk="1" hangingPunct="1">
              <a:lnSpc>
                <a:spcPct val="115000"/>
              </a:lnSpc>
              <a:spcBef>
                <a:spcPct val="50000"/>
              </a:spcBef>
            </a:pPr>
            <a:r>
              <a:rPr lang="es-ES" altLang="es-ES" sz="1400" dirty="0">
                <a:latin typeface="Verdana" pitchFamily="34" charset="0"/>
              </a:rPr>
              <a:t>Antes de </a:t>
            </a:r>
            <a:r>
              <a:rPr lang="es-ES" altLang="es-ES" sz="1400" b="1" dirty="0">
                <a:latin typeface="Verdana" pitchFamily="34" charset="0"/>
              </a:rPr>
              <a:t>marcharte,</a:t>
            </a:r>
            <a:r>
              <a:rPr lang="es-ES" altLang="es-ES" sz="1400" dirty="0">
                <a:latin typeface="Verdana" pitchFamily="34" charset="0"/>
              </a:rPr>
              <a:t> deberás presentar en el </a:t>
            </a:r>
            <a:r>
              <a:rPr lang="es-ES" altLang="es-ES" sz="1400" b="1" dirty="0">
                <a:latin typeface="Verdana" pitchFamily="34" charset="0"/>
              </a:rPr>
              <a:t>SRRII de la Universidad de Destino </a:t>
            </a:r>
            <a:r>
              <a:rPr lang="es-ES" altLang="es-ES" sz="1400" dirty="0">
                <a:latin typeface="Verdana" pitchFamily="34" charset="0"/>
              </a:rPr>
              <a:t>este documento para consignar la fecha de salida. Debes remitir una </a:t>
            </a:r>
            <a:r>
              <a:rPr lang="es-ES" altLang="es-ES" sz="1400" u="sng" dirty="0">
                <a:latin typeface="Verdana" pitchFamily="34" charset="0"/>
              </a:rPr>
              <a:t>copia</a:t>
            </a:r>
            <a:r>
              <a:rPr lang="es-ES" altLang="es-ES" sz="1400" dirty="0">
                <a:latin typeface="Verdana" pitchFamily="34" charset="0"/>
              </a:rPr>
              <a:t> al SRRII de la UMH, por correo electrónico, </a:t>
            </a:r>
            <a:r>
              <a:rPr lang="es-ES" altLang="es-ES" sz="1400" dirty="0">
                <a:solidFill>
                  <a:srgbClr val="FF0000"/>
                </a:solidFill>
                <a:latin typeface="Verdana" pitchFamily="34" charset="0"/>
              </a:rPr>
              <a:t>en el plazo máximo de 10 días desde la fecha de finalización de la movilidad. </a:t>
            </a:r>
          </a:p>
          <a:p>
            <a:pPr algn="just" eaLnBrk="1" hangingPunct="1">
              <a:lnSpc>
                <a:spcPct val="115000"/>
              </a:lnSpc>
              <a:spcBef>
                <a:spcPct val="50000"/>
              </a:spcBef>
              <a:buFontTx/>
              <a:buChar char="•"/>
            </a:pPr>
            <a:endParaRPr lang="es-ES" altLang="es-ES" sz="1400" dirty="0">
              <a:latin typeface="Verdana" pitchFamily="34" charset="0"/>
            </a:endParaRPr>
          </a:p>
        </p:txBody>
      </p:sp>
    </p:spTree>
    <p:extLst>
      <p:ext uri="{BB962C8B-B14F-4D97-AF65-F5344CB8AC3E}">
        <p14:creationId xmlns:p14="http://schemas.microsoft.com/office/powerpoint/2010/main" val="1068900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1508" name="Text Box 2"/>
          <p:cNvSpPr txBox="1">
            <a:spLocks noChangeArrowheads="1"/>
          </p:cNvSpPr>
          <p:nvPr/>
        </p:nvSpPr>
        <p:spPr bwMode="auto">
          <a:xfrm>
            <a:off x="5916613" y="2708275"/>
            <a:ext cx="2759843" cy="95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spcBef>
                <a:spcPct val="50000"/>
              </a:spcBef>
            </a:pPr>
            <a:r>
              <a:rPr lang="es-ES" altLang="es-ES" sz="2000" b="1" dirty="0">
                <a:solidFill>
                  <a:srgbClr val="CC3300"/>
                </a:solidFill>
                <a:latin typeface="Tahoma" pitchFamily="34" charset="0"/>
              </a:rPr>
              <a:t>CERTIFICADO DE ESTANCIA</a:t>
            </a:r>
          </a:p>
        </p:txBody>
      </p:sp>
      <p:pic>
        <p:nvPicPr>
          <p:cNvPr id="4" name="Imagen 3">
            <a:extLst>
              <a:ext uri="{FF2B5EF4-FFF2-40B4-BE49-F238E27FC236}">
                <a16:creationId xmlns:a16="http://schemas.microsoft.com/office/drawing/2014/main" id="{F1FBCD7E-FC7C-409A-8B13-5F623BD5B27E}"/>
              </a:ext>
            </a:extLst>
          </p:cNvPr>
          <p:cNvPicPr>
            <a:picLocks noChangeAspect="1"/>
          </p:cNvPicPr>
          <p:nvPr/>
        </p:nvPicPr>
        <p:blipFill>
          <a:blip r:embed="rId3"/>
          <a:stretch>
            <a:fillRect/>
          </a:stretch>
        </p:blipFill>
        <p:spPr>
          <a:xfrm>
            <a:off x="755576" y="979428"/>
            <a:ext cx="3827203" cy="5373240"/>
          </a:xfrm>
          <a:prstGeom prst="rect">
            <a:avLst/>
          </a:prstGeom>
        </p:spPr>
      </p:pic>
    </p:spTree>
    <p:extLst>
      <p:ext uri="{BB962C8B-B14F-4D97-AF65-F5344CB8AC3E}">
        <p14:creationId xmlns:p14="http://schemas.microsoft.com/office/powerpoint/2010/main" val="259446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5604" name="Text Box 3"/>
          <p:cNvSpPr txBox="1">
            <a:spLocks noChangeArrowheads="1"/>
          </p:cNvSpPr>
          <p:nvPr/>
        </p:nvSpPr>
        <p:spPr bwMode="auto">
          <a:xfrm>
            <a:off x="179388" y="981075"/>
            <a:ext cx="878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8. CONVENIO FINANCIERO</a:t>
            </a:r>
          </a:p>
        </p:txBody>
      </p:sp>
      <p:sp>
        <p:nvSpPr>
          <p:cNvPr id="25605" name="Rectangle 4"/>
          <p:cNvSpPr>
            <a:spLocks noChangeArrowheads="1"/>
          </p:cNvSpPr>
          <p:nvPr/>
        </p:nvSpPr>
        <p:spPr bwMode="auto">
          <a:xfrm>
            <a:off x="250825" y="1700213"/>
            <a:ext cx="8353425" cy="292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b="1" dirty="0">
                <a:solidFill>
                  <a:srgbClr val="336600"/>
                </a:solidFill>
                <a:latin typeface="Tahoma" pitchFamily="34" charset="0"/>
              </a:rPr>
              <a:t>¿Qué es? </a:t>
            </a:r>
          </a:p>
          <a:p>
            <a:pPr algn="just" eaLnBrk="1" hangingPunct="1">
              <a:lnSpc>
                <a:spcPct val="115000"/>
              </a:lnSpc>
              <a:spcBef>
                <a:spcPct val="50000"/>
              </a:spcBef>
            </a:pPr>
            <a:r>
              <a:rPr lang="es-ES" altLang="es-ES" sz="1400" b="1" dirty="0">
                <a:latin typeface="Tahoma" pitchFamily="34" charset="0"/>
              </a:rPr>
              <a:t>Es el contrato</a:t>
            </a:r>
            <a:r>
              <a:rPr lang="es-ES" altLang="es-ES" sz="1400" dirty="0">
                <a:latin typeface="Tahoma" pitchFamily="34" charset="0"/>
              </a:rPr>
              <a:t> que determina las obligaciones entre el Centro de origen (la UMH) y el estudiantado respecto a la administración de la Beca concedida en el marco de la actividad del Programa Destino Estudiantes. </a:t>
            </a:r>
          </a:p>
          <a:p>
            <a:pPr algn="just" eaLnBrk="1" hangingPunct="1">
              <a:lnSpc>
                <a:spcPct val="115000"/>
              </a:lnSpc>
              <a:spcBef>
                <a:spcPct val="50000"/>
              </a:spcBef>
            </a:pPr>
            <a:r>
              <a:rPr lang="es-ES" altLang="es-ES" sz="1600" b="1" dirty="0">
                <a:solidFill>
                  <a:srgbClr val="336600"/>
                </a:solidFill>
                <a:latin typeface="Tahoma" pitchFamily="34" charset="0"/>
              </a:rPr>
              <a:t>¿Cuándo se firma?</a:t>
            </a:r>
          </a:p>
          <a:p>
            <a:pPr algn="just" eaLnBrk="1" hangingPunct="1">
              <a:lnSpc>
                <a:spcPct val="115000"/>
              </a:lnSpc>
              <a:spcBef>
                <a:spcPct val="50000"/>
              </a:spcBef>
            </a:pPr>
            <a:r>
              <a:rPr lang="es-ES" altLang="es-ES" sz="1400" dirty="0">
                <a:latin typeface="Tahoma" pitchFamily="34" charset="0"/>
              </a:rPr>
              <a:t>Cuando el estudiante haya sido Aceptado oficialmente por la Universidad de destino y antes del inicio de la movilidad. Desde el SSRRII se informará al estudiantado del momento del trámite. </a:t>
            </a:r>
          </a:p>
          <a:p>
            <a:pPr algn="just" eaLnBrk="1" hangingPunct="1">
              <a:lnSpc>
                <a:spcPct val="115000"/>
              </a:lnSpc>
              <a:spcBef>
                <a:spcPct val="50000"/>
              </a:spcBef>
            </a:pPr>
            <a:r>
              <a:rPr lang="es-ES" altLang="es-ES" sz="1400" b="1" dirty="0">
                <a:solidFill>
                  <a:srgbClr val="FF0000"/>
                </a:solidFill>
                <a:latin typeface="Tahoma" pitchFamily="34" charset="0"/>
              </a:rPr>
              <a:t>IMPORTANTE: Es obligatorio firmar este documento con certificado electrónico de firma.</a:t>
            </a:r>
          </a:p>
          <a:p>
            <a:pPr algn="just" eaLnBrk="1" hangingPunct="1">
              <a:lnSpc>
                <a:spcPct val="115000"/>
              </a:lnSpc>
              <a:spcBef>
                <a:spcPct val="50000"/>
              </a:spcBef>
            </a:pPr>
            <a:endParaRPr lang="es-ES" altLang="es-ES" sz="1400" dirty="0">
              <a:latin typeface="Tahoma" pitchFamily="34" charset="0"/>
            </a:endParaRPr>
          </a:p>
        </p:txBody>
      </p:sp>
    </p:spTree>
    <p:extLst>
      <p:ext uri="{BB962C8B-B14F-4D97-AF65-F5344CB8AC3E}">
        <p14:creationId xmlns:p14="http://schemas.microsoft.com/office/powerpoint/2010/main" val="405036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8676" name="Text Box 3"/>
          <p:cNvSpPr txBox="1">
            <a:spLocks noChangeArrowheads="1"/>
          </p:cNvSpPr>
          <p:nvPr/>
        </p:nvSpPr>
        <p:spPr bwMode="auto">
          <a:xfrm>
            <a:off x="179388" y="3583382"/>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9. SEGURO DE MOVILIDAD </a:t>
            </a:r>
          </a:p>
        </p:txBody>
      </p:sp>
      <p:sp>
        <p:nvSpPr>
          <p:cNvPr id="28677" name="Rectangle 4"/>
          <p:cNvSpPr>
            <a:spLocks noChangeArrowheads="1"/>
          </p:cNvSpPr>
          <p:nvPr/>
        </p:nvSpPr>
        <p:spPr bwMode="auto">
          <a:xfrm>
            <a:off x="250825" y="4188220"/>
            <a:ext cx="8353425" cy="160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dirty="0">
                <a:latin typeface="Tahoma" pitchFamily="34" charset="0"/>
              </a:rPr>
              <a:t>El estudiante que sea seleccionado para disfrutar de una Beca Destino tendrá que </a:t>
            </a:r>
            <a:r>
              <a:rPr lang="es-ES" altLang="es-ES" sz="1600" b="1" dirty="0">
                <a:latin typeface="Tahoma" pitchFamily="34" charset="0"/>
              </a:rPr>
              <a:t>contratar una póliza de seguro </a:t>
            </a:r>
            <a:r>
              <a:rPr lang="es-ES" altLang="es-ES" sz="1600" dirty="0">
                <a:latin typeface="Tahoma" pitchFamily="34" charset="0"/>
              </a:rPr>
              <a:t>de cobertura de gastos médicos, responsabilidad civil (cuando proceda), accidentes y enfermedad grave y defunción (que incluya repatriación). </a:t>
            </a:r>
          </a:p>
          <a:p>
            <a:pPr algn="just" eaLnBrk="1" hangingPunct="1">
              <a:lnSpc>
                <a:spcPct val="115000"/>
              </a:lnSpc>
              <a:spcBef>
                <a:spcPct val="50000"/>
              </a:spcBef>
            </a:pPr>
            <a:r>
              <a:rPr lang="es-ES" altLang="es-ES" sz="1600" dirty="0">
                <a:latin typeface="Tahoma" pitchFamily="34" charset="0"/>
              </a:rPr>
              <a:t>La UMH enviará información a todos los estudiantes que van a realizar una estancia con el Programa DESTINO para la contratación del </a:t>
            </a:r>
            <a:r>
              <a:rPr lang="es-ES" altLang="es-ES" sz="1600">
                <a:latin typeface="Tahoma" pitchFamily="34" charset="0"/>
              </a:rPr>
              <a:t>seguro médico.</a:t>
            </a:r>
            <a:endParaRPr lang="es-ES" altLang="es-ES" sz="1600" dirty="0">
              <a:latin typeface="Tahoma" pitchFamily="34" charset="0"/>
            </a:endParaRPr>
          </a:p>
        </p:txBody>
      </p:sp>
      <p:sp>
        <p:nvSpPr>
          <p:cNvPr id="2" name="Rectángulo 1">
            <a:extLst>
              <a:ext uri="{FF2B5EF4-FFF2-40B4-BE49-F238E27FC236}">
                <a16:creationId xmlns:a16="http://schemas.microsoft.com/office/drawing/2014/main" id="{44C7A395-38CF-4071-A3A3-921EB7BE631A}"/>
              </a:ext>
            </a:extLst>
          </p:cNvPr>
          <p:cNvSpPr/>
          <p:nvPr/>
        </p:nvSpPr>
        <p:spPr>
          <a:xfrm>
            <a:off x="323330" y="1409902"/>
            <a:ext cx="8280920" cy="19434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50000"/>
              </a:lnSpc>
              <a:spcBef>
                <a:spcPct val="50000"/>
              </a:spcBef>
            </a:pPr>
            <a:r>
              <a:rPr lang="es-ES" altLang="es-ES" sz="2800" b="1" dirty="0">
                <a:latin typeface="Tahoma" pitchFamily="34" charset="0"/>
              </a:rPr>
              <a:t>Todos los estudiantes deberán contratar </a:t>
            </a:r>
            <a:r>
              <a:rPr lang="es-ES" altLang="es-ES" sz="2800" b="1" u="sng" dirty="0">
                <a:latin typeface="Tahoma" pitchFamily="34" charset="0"/>
              </a:rPr>
              <a:t>obligatoriamente</a:t>
            </a:r>
            <a:r>
              <a:rPr lang="es-ES" altLang="es-ES" sz="2800" b="1" dirty="0">
                <a:latin typeface="Tahoma" pitchFamily="34" charset="0"/>
              </a:rPr>
              <a:t> un seguro de asistencia médica que cubra su estancia.</a:t>
            </a:r>
          </a:p>
        </p:txBody>
      </p:sp>
    </p:spTree>
    <p:extLst>
      <p:ext uri="{BB962C8B-B14F-4D97-AF65-F5344CB8AC3E}">
        <p14:creationId xmlns:p14="http://schemas.microsoft.com/office/powerpoint/2010/main" val="4288344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9700" name="Text Box 10"/>
          <p:cNvSpPr txBox="1">
            <a:spLocks noChangeArrowheads="1"/>
          </p:cNvSpPr>
          <p:nvPr/>
        </p:nvSpPr>
        <p:spPr bwMode="auto">
          <a:xfrm>
            <a:off x="179388" y="981075"/>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IMPORTANTE </a:t>
            </a:r>
          </a:p>
        </p:txBody>
      </p:sp>
      <p:sp>
        <p:nvSpPr>
          <p:cNvPr id="29701" name="Text Box 77"/>
          <p:cNvSpPr txBox="1">
            <a:spLocks noChangeArrowheads="1"/>
          </p:cNvSpPr>
          <p:nvPr/>
        </p:nvSpPr>
        <p:spPr bwMode="auto">
          <a:xfrm>
            <a:off x="827088" y="2025650"/>
            <a:ext cx="7777162" cy="392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ES" altLang="es-ES" sz="1800" b="1" dirty="0">
                <a:latin typeface="Verdana" pitchFamily="34" charset="0"/>
              </a:rPr>
              <a:t>Generalidades:</a:t>
            </a:r>
          </a:p>
          <a:p>
            <a:pPr algn="just" eaLnBrk="1" hangingPunct="1"/>
            <a:endParaRPr lang="es-ES" altLang="es-ES" sz="1800" dirty="0">
              <a:solidFill>
                <a:srgbClr val="000099"/>
              </a:solidFill>
              <a:latin typeface="Verdana" pitchFamily="34" charset="0"/>
            </a:endParaRPr>
          </a:p>
          <a:p>
            <a:pPr algn="just" eaLnBrk="1" hangingPunct="1">
              <a:lnSpc>
                <a:spcPct val="150000"/>
              </a:lnSpc>
            </a:pPr>
            <a:r>
              <a:rPr lang="es-ES" altLang="es-ES" sz="1400" dirty="0">
                <a:latin typeface="Verdana" pitchFamily="34" charset="0"/>
              </a:rPr>
              <a:t>- Revisa la GUÍA DE BUENAS PRÁCTICAS DEL PROGRAMA DESTINO para cumplimentar todos tus documentos académicos. </a:t>
            </a:r>
          </a:p>
          <a:p>
            <a:pPr algn="just" eaLnBrk="1" hangingPunct="1">
              <a:lnSpc>
                <a:spcPct val="150000"/>
              </a:lnSpc>
              <a:buFontTx/>
              <a:buChar char="-"/>
            </a:pPr>
            <a:r>
              <a:rPr lang="es-ES" altLang="es-ES" sz="1400" dirty="0">
                <a:latin typeface="Verdana" pitchFamily="34" charset="0"/>
              </a:rPr>
              <a:t> El estudiantado debe enviar al SRRII el </a:t>
            </a:r>
            <a:r>
              <a:rPr lang="es-ES" altLang="es-ES" sz="1400" b="1" dirty="0">
                <a:latin typeface="Verdana" pitchFamily="34" charset="0"/>
              </a:rPr>
              <a:t>Certificado de Estancia, cuando se incorpore y cuando termine la movilidad, </a:t>
            </a:r>
            <a:r>
              <a:rPr lang="es-ES" altLang="es-ES" sz="1400" dirty="0">
                <a:latin typeface="Verdana" pitchFamily="34" charset="0"/>
              </a:rPr>
              <a:t>para recibir las ayudas económicas. </a:t>
            </a:r>
          </a:p>
          <a:p>
            <a:pPr algn="just" eaLnBrk="1" hangingPunct="1">
              <a:lnSpc>
                <a:spcPct val="150000"/>
              </a:lnSpc>
              <a:buFontTx/>
              <a:buChar char="-"/>
            </a:pPr>
            <a:r>
              <a:rPr lang="es-ES" altLang="es-ES" sz="1400" dirty="0">
                <a:latin typeface="Verdana" pitchFamily="34" charset="0"/>
              </a:rPr>
              <a:t> El estudiante que finalmente no pueda realizar la movilidad y desee </a:t>
            </a:r>
            <a:r>
              <a:rPr lang="es-ES" altLang="es-ES" sz="1400" b="1" dirty="0">
                <a:latin typeface="Verdana" pitchFamily="34" charset="0"/>
              </a:rPr>
              <a:t>renunciar </a:t>
            </a:r>
            <a:r>
              <a:rPr lang="es-ES" altLang="es-ES" sz="1400" dirty="0">
                <a:latin typeface="Verdana" pitchFamily="34" charset="0"/>
              </a:rPr>
              <a:t>a su Beca DESTINO deberá </a:t>
            </a:r>
            <a:r>
              <a:rPr lang="es-ES" altLang="es-ES" sz="1400" b="1" dirty="0">
                <a:latin typeface="Verdana" pitchFamily="34" charset="0"/>
              </a:rPr>
              <a:t>presentar una Instancia General por Sede Electrónica dirigida al SSRRII para informar.</a:t>
            </a:r>
            <a:endParaRPr lang="es-ES" altLang="es-ES" sz="1400" dirty="0">
              <a:latin typeface="Verdana" pitchFamily="34" charset="0"/>
            </a:endParaRPr>
          </a:p>
          <a:p>
            <a:pPr algn="just" eaLnBrk="1" hangingPunct="1">
              <a:lnSpc>
                <a:spcPct val="150000"/>
              </a:lnSpc>
            </a:pPr>
            <a:endParaRPr lang="es-ES" altLang="es-ES" sz="1400" b="1" dirty="0">
              <a:solidFill>
                <a:srgbClr val="CC3300"/>
              </a:solidFill>
              <a:latin typeface="Verdana" pitchFamily="34" charset="0"/>
            </a:endParaRPr>
          </a:p>
          <a:p>
            <a:pPr algn="just" eaLnBrk="1" hangingPunct="1">
              <a:lnSpc>
                <a:spcPct val="150000"/>
              </a:lnSpc>
            </a:pPr>
            <a:r>
              <a:rPr lang="es-ES" altLang="es-ES" sz="1600" b="1" dirty="0">
                <a:solidFill>
                  <a:srgbClr val="CC3300"/>
                </a:solidFill>
                <a:latin typeface="Verdana" pitchFamily="34" charset="0"/>
              </a:rPr>
              <a:t>IMPORTANTE: Es imprescindible formalizar la matrícula en la UMH antes de comenzar la movilidad con el Programa DESTINO.</a:t>
            </a:r>
          </a:p>
        </p:txBody>
      </p:sp>
    </p:spTree>
    <p:extLst>
      <p:ext uri="{BB962C8B-B14F-4D97-AF65-F5344CB8AC3E}">
        <p14:creationId xmlns:p14="http://schemas.microsoft.com/office/powerpoint/2010/main" val="4027431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2772" name="Text Box 6"/>
          <p:cNvSpPr txBox="1">
            <a:spLocks noChangeArrowheads="1"/>
          </p:cNvSpPr>
          <p:nvPr/>
        </p:nvSpPr>
        <p:spPr bwMode="auto">
          <a:xfrm>
            <a:off x="1116013" y="2909888"/>
            <a:ext cx="7272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2800" b="1" dirty="0">
                <a:latin typeface="Verdana" pitchFamily="34" charset="0"/>
              </a:rPr>
              <a:t>GRACIAS</a:t>
            </a:r>
          </a:p>
        </p:txBody>
      </p:sp>
    </p:spTree>
    <p:extLst>
      <p:ext uri="{BB962C8B-B14F-4D97-AF65-F5344CB8AC3E}">
        <p14:creationId xmlns:p14="http://schemas.microsoft.com/office/powerpoint/2010/main" val="382822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220" name="Text Box 2"/>
          <p:cNvSpPr txBox="1">
            <a:spLocks noChangeArrowheads="1"/>
          </p:cNvSpPr>
          <p:nvPr/>
        </p:nvSpPr>
        <p:spPr bwMode="auto">
          <a:xfrm>
            <a:off x="755576" y="3645024"/>
            <a:ext cx="7920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3200" b="1" dirty="0">
                <a:solidFill>
                  <a:srgbClr val="006600"/>
                </a:solidFill>
                <a:latin typeface="Tahoma" pitchFamily="34" charset="0"/>
              </a:rPr>
              <a:t>CHARLA SOBRE LOS DOCUMENTOS ACADÉMICOS DESTINO QUE TIENES QUE CONOCER</a:t>
            </a:r>
          </a:p>
        </p:txBody>
      </p:sp>
      <p:sp>
        <p:nvSpPr>
          <p:cNvPr id="9221" name="Text Box 7"/>
          <p:cNvSpPr txBox="1">
            <a:spLocks noChangeArrowheads="1"/>
          </p:cNvSpPr>
          <p:nvPr/>
        </p:nvSpPr>
        <p:spPr bwMode="auto">
          <a:xfrm>
            <a:off x="1669246" y="2027763"/>
            <a:ext cx="5734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s-ES" sz="4000" b="1" dirty="0">
                <a:solidFill>
                  <a:srgbClr val="CC3300"/>
                </a:solidFill>
                <a:latin typeface="Tahoma" pitchFamily="34" charset="0"/>
              </a:rPr>
              <a:t>PROGRAMA DESTINO</a:t>
            </a:r>
          </a:p>
        </p:txBody>
      </p:sp>
    </p:spTree>
    <p:extLst>
      <p:ext uri="{BB962C8B-B14F-4D97-AF65-F5344CB8AC3E}">
        <p14:creationId xmlns:p14="http://schemas.microsoft.com/office/powerpoint/2010/main" val="34356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1268" name="Text Box 2"/>
          <p:cNvSpPr txBox="1">
            <a:spLocks noChangeArrowheads="1"/>
          </p:cNvSpPr>
          <p:nvPr/>
        </p:nvSpPr>
        <p:spPr bwMode="auto">
          <a:xfrm>
            <a:off x="250824" y="1027113"/>
            <a:ext cx="7993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1. ACUERDO ACADÉMICO</a:t>
            </a:r>
          </a:p>
        </p:txBody>
      </p:sp>
      <p:sp>
        <p:nvSpPr>
          <p:cNvPr id="11269" name="Text Box 6"/>
          <p:cNvSpPr txBox="1">
            <a:spLocks noChangeArrowheads="1"/>
          </p:cNvSpPr>
          <p:nvPr/>
        </p:nvSpPr>
        <p:spPr bwMode="auto">
          <a:xfrm>
            <a:off x="395288" y="1558925"/>
            <a:ext cx="8424862" cy="514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600" b="1" dirty="0">
                <a:solidFill>
                  <a:srgbClr val="006600"/>
                </a:solidFill>
                <a:latin typeface="Tahoma" pitchFamily="34" charset="0"/>
              </a:rPr>
              <a:t>¿Qué es?</a:t>
            </a:r>
            <a:r>
              <a:rPr lang="es-ES" altLang="es-ES" sz="1600" dirty="0">
                <a:solidFill>
                  <a:srgbClr val="006600"/>
                </a:solidFill>
                <a:latin typeface="Tahoma" pitchFamily="34" charset="0"/>
              </a:rPr>
              <a:t> </a:t>
            </a:r>
          </a:p>
          <a:p>
            <a:pPr algn="just" eaLnBrk="1" hangingPunct="1">
              <a:spcBef>
                <a:spcPct val="50000"/>
              </a:spcBef>
            </a:pPr>
            <a:r>
              <a:rPr lang="es-ES" altLang="es-ES" sz="1400" b="1" dirty="0">
                <a:latin typeface="Tahoma" pitchFamily="34" charset="0"/>
              </a:rPr>
              <a:t>Programa de estudios</a:t>
            </a:r>
            <a:r>
              <a:rPr lang="es-ES" altLang="es-ES" sz="1400" dirty="0">
                <a:latin typeface="Tahoma" pitchFamily="34" charset="0"/>
              </a:rPr>
              <a:t> con la relación de las asignaturas escogidas de la Universidad de destino y su correspondiente asignatura UMH que se desea reconocer.</a:t>
            </a:r>
          </a:p>
          <a:p>
            <a:pPr algn="just" eaLnBrk="1" hangingPunct="1">
              <a:lnSpc>
                <a:spcPct val="90000"/>
              </a:lnSpc>
              <a:spcBef>
                <a:spcPct val="50000"/>
              </a:spcBef>
            </a:pPr>
            <a:r>
              <a:rPr lang="es-ES" altLang="es-ES" sz="1600" b="1" dirty="0">
                <a:solidFill>
                  <a:srgbClr val="006600"/>
                </a:solidFill>
                <a:latin typeface="Tahoma" pitchFamily="34" charset="0"/>
              </a:rPr>
              <a:t>¿Cómo se cumplimenta?</a:t>
            </a:r>
            <a:r>
              <a:rPr lang="es-ES" altLang="es-ES" sz="1600" dirty="0">
                <a:latin typeface="Tahoma" pitchFamily="34" charset="0"/>
              </a:rPr>
              <a:t> </a:t>
            </a:r>
          </a:p>
          <a:p>
            <a:pPr algn="just" eaLnBrk="1" hangingPunct="1">
              <a:lnSpc>
                <a:spcPct val="90000"/>
              </a:lnSpc>
              <a:spcBef>
                <a:spcPct val="50000"/>
              </a:spcBef>
            </a:pPr>
            <a:r>
              <a:rPr lang="es-ES" altLang="es-ES" sz="1400" dirty="0">
                <a:latin typeface="Tahoma" pitchFamily="34" charset="0"/>
              </a:rPr>
              <a:t>- Consulta el </a:t>
            </a:r>
            <a:r>
              <a:rPr lang="es-ES" altLang="es-ES" sz="1400" b="1" dirty="0">
                <a:latin typeface="Tahoma" pitchFamily="34" charset="0"/>
              </a:rPr>
              <a:t>plan de estudios</a:t>
            </a:r>
            <a:r>
              <a:rPr lang="es-ES" altLang="es-ES" sz="1400" dirty="0">
                <a:latin typeface="Tahoma" pitchFamily="34" charset="0"/>
              </a:rPr>
              <a:t> de la universidad de destino.</a:t>
            </a:r>
          </a:p>
          <a:p>
            <a:pPr algn="just" eaLnBrk="1" hangingPunct="1">
              <a:lnSpc>
                <a:spcPct val="90000"/>
              </a:lnSpc>
              <a:spcBef>
                <a:spcPct val="50000"/>
              </a:spcBef>
              <a:buFontTx/>
              <a:buChar char="-"/>
            </a:pPr>
            <a:r>
              <a:rPr lang="es-ES" altLang="es-ES" sz="1400" dirty="0">
                <a:latin typeface="Tahoma" pitchFamily="34" charset="0"/>
              </a:rPr>
              <a:t> </a:t>
            </a:r>
            <a:r>
              <a:rPr lang="es-ES" altLang="es-ES" sz="1400" b="1" dirty="0">
                <a:latin typeface="Tahoma" pitchFamily="34" charset="0"/>
              </a:rPr>
              <a:t>Elige</a:t>
            </a:r>
            <a:r>
              <a:rPr lang="es-ES" altLang="es-ES" sz="1400" dirty="0">
                <a:latin typeface="Tahoma" pitchFamily="34" charset="0"/>
              </a:rPr>
              <a:t> las asignaturas a realizar:</a:t>
            </a:r>
          </a:p>
          <a:p>
            <a:pPr lvl="1" algn="just" eaLnBrk="1" hangingPunct="1">
              <a:lnSpc>
                <a:spcPct val="90000"/>
              </a:lnSpc>
              <a:spcBef>
                <a:spcPct val="50000"/>
              </a:spcBef>
              <a:buFontTx/>
              <a:buChar char="-"/>
            </a:pPr>
            <a:r>
              <a:rPr lang="es-ES" altLang="es-ES" sz="1400" dirty="0">
                <a:latin typeface="Tahoma" pitchFamily="34" charset="0"/>
              </a:rPr>
              <a:t>Incluye un mínimo de 20 créditos a cursar en la universidad de destino.</a:t>
            </a:r>
          </a:p>
          <a:p>
            <a:pPr lvl="1" algn="just" eaLnBrk="1" hangingPunct="1">
              <a:lnSpc>
                <a:spcPct val="90000"/>
              </a:lnSpc>
              <a:spcBef>
                <a:spcPct val="50000"/>
              </a:spcBef>
              <a:buFontTx/>
              <a:buChar char="-"/>
            </a:pPr>
            <a:r>
              <a:rPr lang="es-ES" altLang="es-ES" sz="1400" dirty="0">
                <a:latin typeface="Tahoma" pitchFamily="34" charset="0"/>
              </a:rPr>
              <a:t>Transcribe en el documento el nombre (idioma original) de las asignaturas.</a:t>
            </a:r>
          </a:p>
          <a:p>
            <a:pPr lvl="1" algn="just" eaLnBrk="1" hangingPunct="1">
              <a:lnSpc>
                <a:spcPct val="90000"/>
              </a:lnSpc>
              <a:spcBef>
                <a:spcPct val="50000"/>
              </a:spcBef>
              <a:buFontTx/>
              <a:buChar char="-"/>
            </a:pPr>
            <a:r>
              <a:rPr lang="es-ES" altLang="es-ES" sz="1400" dirty="0">
                <a:latin typeface="Tahoma" pitchFamily="34" charset="0"/>
              </a:rPr>
              <a:t>Transcribe, si se dispone de la información, el código de la asignatura “</a:t>
            </a:r>
            <a:r>
              <a:rPr lang="es-ES" altLang="es-ES" sz="1400" dirty="0" err="1">
                <a:latin typeface="Tahoma" pitchFamily="34" charset="0"/>
              </a:rPr>
              <a:t>Course</a:t>
            </a:r>
            <a:r>
              <a:rPr lang="es-ES" altLang="es-ES" sz="1400" dirty="0">
                <a:latin typeface="Tahoma" pitchFamily="34" charset="0"/>
              </a:rPr>
              <a:t> </a:t>
            </a:r>
            <a:r>
              <a:rPr lang="es-ES" altLang="es-ES" sz="1400" dirty="0" err="1">
                <a:latin typeface="Tahoma" pitchFamily="34" charset="0"/>
              </a:rPr>
              <a:t>unit</a:t>
            </a:r>
            <a:r>
              <a:rPr lang="es-ES" altLang="es-ES" sz="1400" dirty="0">
                <a:latin typeface="Tahoma" pitchFamily="34" charset="0"/>
              </a:rPr>
              <a:t> </a:t>
            </a:r>
            <a:r>
              <a:rPr lang="es-ES" altLang="es-ES" sz="1400" dirty="0" err="1">
                <a:latin typeface="Tahoma" pitchFamily="34" charset="0"/>
              </a:rPr>
              <a:t>code</a:t>
            </a:r>
            <a:r>
              <a:rPr lang="es-ES" altLang="es-ES" sz="1400" dirty="0">
                <a:latin typeface="Tahoma" pitchFamily="34" charset="0"/>
              </a:rPr>
              <a:t>” y los créditos.</a:t>
            </a:r>
          </a:p>
          <a:p>
            <a:pPr lvl="1" algn="just" eaLnBrk="1" hangingPunct="1">
              <a:lnSpc>
                <a:spcPct val="90000"/>
              </a:lnSpc>
              <a:spcBef>
                <a:spcPct val="50000"/>
              </a:spcBef>
              <a:buFontTx/>
              <a:buChar char="-"/>
            </a:pPr>
            <a:r>
              <a:rPr lang="es-ES" altLang="es-ES" sz="1400" dirty="0">
                <a:latin typeface="Tahoma" pitchFamily="34" charset="0"/>
              </a:rPr>
              <a:t>Establece equivalencias con las asignaturas UMH, teniendo en cuenta los requisitos generales de la Guía de Buenas Prácticas para completar el acuerdo académico </a:t>
            </a:r>
            <a:r>
              <a:rPr lang="es-ES" altLang="es-ES" sz="1400" b="1" dirty="0">
                <a:latin typeface="Tahoma" pitchFamily="34" charset="0"/>
              </a:rPr>
              <a:t>y los requisitos específicos que cada Facultad/Escuela pueda tener.</a:t>
            </a:r>
          </a:p>
          <a:p>
            <a:pPr lvl="1" algn="just" eaLnBrk="1" hangingPunct="1">
              <a:lnSpc>
                <a:spcPct val="90000"/>
              </a:lnSpc>
              <a:spcBef>
                <a:spcPct val="50000"/>
              </a:spcBef>
              <a:buFontTx/>
              <a:buChar char="-"/>
            </a:pPr>
            <a:r>
              <a:rPr lang="es-ES" altLang="es-ES" sz="1400" dirty="0">
                <a:latin typeface="Tahoma" pitchFamily="34" charset="0"/>
              </a:rPr>
              <a:t>Firma </a:t>
            </a:r>
            <a:r>
              <a:rPr lang="es-ES" altLang="es-ES" sz="1400">
                <a:latin typeface="Tahoma" pitchFamily="34" charset="0"/>
              </a:rPr>
              <a:t>el documento </a:t>
            </a:r>
            <a:r>
              <a:rPr lang="es-ES" altLang="es-ES" sz="1400" dirty="0">
                <a:latin typeface="Tahoma" pitchFamily="34" charset="0"/>
              </a:rPr>
              <a:t>con certificado electrónico de firma.</a:t>
            </a:r>
          </a:p>
          <a:p>
            <a:pPr algn="just" eaLnBrk="1" hangingPunct="1">
              <a:lnSpc>
                <a:spcPct val="110000"/>
              </a:lnSpc>
            </a:pPr>
            <a:r>
              <a:rPr lang="es-ES" altLang="es-ES" sz="1600" b="1" dirty="0">
                <a:solidFill>
                  <a:srgbClr val="006600"/>
                </a:solidFill>
                <a:latin typeface="Tahoma" pitchFamily="34" charset="0"/>
              </a:rPr>
              <a:t>¿Dónde se presenta?</a:t>
            </a:r>
            <a:r>
              <a:rPr lang="es-ES" altLang="es-ES" sz="1400" dirty="0">
                <a:solidFill>
                  <a:srgbClr val="006600"/>
                </a:solidFill>
                <a:latin typeface="Tahoma" pitchFamily="34" charset="0"/>
              </a:rPr>
              <a:t> </a:t>
            </a:r>
          </a:p>
          <a:p>
            <a:pPr algn="just" eaLnBrk="1" hangingPunct="1">
              <a:lnSpc>
                <a:spcPct val="110000"/>
              </a:lnSpc>
            </a:pPr>
            <a:r>
              <a:rPr lang="es-ES" altLang="es-ES" sz="1400" dirty="0">
                <a:latin typeface="Tahoma" pitchFamily="34" charset="0"/>
              </a:rPr>
              <a:t>Preséntalo al </a:t>
            </a:r>
            <a:r>
              <a:rPr lang="es-ES" altLang="es-ES" sz="1400" b="1" dirty="0">
                <a:latin typeface="Tahoma" pitchFamily="34" charset="0"/>
              </a:rPr>
              <a:t>Coordinador Académico de tu titulación</a:t>
            </a:r>
            <a:r>
              <a:rPr lang="es-ES" altLang="es-ES" sz="1400" dirty="0">
                <a:latin typeface="Tahoma" pitchFamily="34" charset="0"/>
              </a:rPr>
              <a:t>, </a:t>
            </a:r>
            <a:r>
              <a:rPr lang="es-ES" altLang="es-ES" sz="1400" dirty="0">
                <a:solidFill>
                  <a:srgbClr val="FF0000"/>
                </a:solidFill>
                <a:latin typeface="Tahoma" pitchFamily="34" charset="0"/>
              </a:rPr>
              <a:t>al menos 15 días antes de la fecha límite que indique la universidad de destino.</a:t>
            </a:r>
            <a:endParaRPr lang="es-ES" altLang="es-ES" sz="1400" dirty="0">
              <a:latin typeface="Tahoma" pitchFamily="34" charset="0"/>
            </a:endParaRPr>
          </a:p>
          <a:p>
            <a:pPr algn="just" eaLnBrk="1" hangingPunct="1">
              <a:lnSpc>
                <a:spcPct val="110000"/>
              </a:lnSpc>
            </a:pPr>
            <a:r>
              <a:rPr lang="es-ES" altLang="es-ES" sz="1600" b="1" dirty="0">
                <a:solidFill>
                  <a:srgbClr val="006600"/>
                </a:solidFill>
                <a:latin typeface="Tahoma" pitchFamily="34" charset="0"/>
              </a:rPr>
              <a:t>¿Cuándo se remite a la SRRII? </a:t>
            </a:r>
            <a:r>
              <a:rPr lang="es-ES" altLang="es-ES" sz="1400" dirty="0">
                <a:latin typeface="Tahoma" pitchFamily="34" charset="0"/>
              </a:rPr>
              <a:t>Cuando el Coordinador Académico apruebe la propuesta de asignaturas, el estudiante enviará el acuerdo académico al SRRII para la tramitación de firmas.</a:t>
            </a:r>
          </a:p>
        </p:txBody>
      </p:sp>
    </p:spTree>
    <p:extLst>
      <p:ext uri="{BB962C8B-B14F-4D97-AF65-F5344CB8AC3E}">
        <p14:creationId xmlns:p14="http://schemas.microsoft.com/office/powerpoint/2010/main" val="334390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1268" name="Text Box 2"/>
          <p:cNvSpPr txBox="1">
            <a:spLocks noChangeArrowheads="1"/>
          </p:cNvSpPr>
          <p:nvPr/>
        </p:nvSpPr>
        <p:spPr bwMode="auto">
          <a:xfrm>
            <a:off x="250824" y="908720"/>
            <a:ext cx="86416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eaLnBrk="1" hangingPunct="1">
              <a:spcBef>
                <a:spcPct val="50000"/>
              </a:spcBef>
              <a:buAutoNum type="arabicPeriod"/>
            </a:pPr>
            <a:r>
              <a:rPr lang="es-ES" altLang="es-ES" b="1" dirty="0">
                <a:solidFill>
                  <a:srgbClr val="CC3300"/>
                </a:solidFill>
                <a:latin typeface="Tahoma" pitchFamily="34" charset="0"/>
              </a:rPr>
              <a:t>ACUERDO ACADÉMICO </a:t>
            </a:r>
            <a:r>
              <a:rPr lang="es-ES" altLang="es-ES" sz="1400" b="1" dirty="0">
                <a:solidFill>
                  <a:srgbClr val="002060"/>
                </a:solidFill>
                <a:latin typeface="Tahoma" pitchFamily="34" charset="0"/>
              </a:rPr>
              <a:t>GUÍA DE BUENAS PRÁCTICAS DESTINO PARA CUMPLIMENTAR LOS DOCUMENTOS ACADÉMICOS</a:t>
            </a:r>
          </a:p>
        </p:txBody>
      </p:sp>
      <p:sp>
        <p:nvSpPr>
          <p:cNvPr id="11269" name="Text Box 6"/>
          <p:cNvSpPr txBox="1">
            <a:spLocks noChangeArrowheads="1"/>
          </p:cNvSpPr>
          <p:nvPr/>
        </p:nvSpPr>
        <p:spPr bwMode="auto">
          <a:xfrm>
            <a:off x="395288" y="1558925"/>
            <a:ext cx="84248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600" b="1" dirty="0">
                <a:solidFill>
                  <a:srgbClr val="006600"/>
                </a:solidFill>
                <a:latin typeface="Tahoma" pitchFamily="34" charset="0"/>
              </a:rPr>
              <a:t>Cómo establecer las equivalencias entre asignaturas UMH y la universidad de destino</a:t>
            </a:r>
            <a:endParaRPr lang="es-ES" altLang="es-ES" sz="1400" b="1" dirty="0">
              <a:latin typeface="Tahoma" pitchFamily="34" charset="0"/>
            </a:endParaRP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La equivalencia entre el contenido y los créditos de la asignatura UMH con la asignatura de destino deberán ser como mínimo del 90%.</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Entre la suma del total de créditos a cursar en la Universidad de destino y en la UMH, no podrá haber una diferencia superior a 6 créditos.</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Podrán proponerse equivalencias entre una asignatura de la UMH y una o varias asignaturas de la Universidad de destino y viceversa, siempre y cuando se respeten los requisitos indicados en los apartados anteriores.</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En caso de que la universidad de destino no tenga publicados los créditos ECTS de sus asignaturas y en su defecto figuren horas, la equivalencia se realizará a razón de 1 crédito ECTS equivalente a 25 horas.</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Se podrán cursar asignaturas oficiales del plan de estudios de la universidad de destino que no tengan equivalencia en la UMH por “competencias transversales y profesionales” especificando el número de créditos que se va a cursar en la universidad de destino. Finalizado el intercambio, el/la estudiante decide cuántos de esos créditos de “competencias transversales” desea reconocer en su expediente UMH, teniendo que pagar el correspondiente importe.</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Las actividades, seminarios o cursillos que se realicen en la Universidad de destino NO se podrán incluir en el Acuerdo Académico. </a:t>
            </a:r>
          </a:p>
        </p:txBody>
      </p:sp>
    </p:spTree>
    <p:extLst>
      <p:ext uri="{BB962C8B-B14F-4D97-AF65-F5344CB8AC3E}">
        <p14:creationId xmlns:p14="http://schemas.microsoft.com/office/powerpoint/2010/main" val="228355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2292" name="Text Box 2"/>
          <p:cNvSpPr txBox="1">
            <a:spLocks noChangeArrowheads="1"/>
          </p:cNvSpPr>
          <p:nvPr/>
        </p:nvSpPr>
        <p:spPr bwMode="auto">
          <a:xfrm>
            <a:off x="179388" y="1052513"/>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2. MODIFICACIONES AL ACUERDO ACADÉMICO</a:t>
            </a:r>
          </a:p>
        </p:txBody>
      </p:sp>
      <p:sp>
        <p:nvSpPr>
          <p:cNvPr id="12293" name="Rectangle 3"/>
          <p:cNvSpPr>
            <a:spLocks noChangeArrowheads="1"/>
          </p:cNvSpPr>
          <p:nvPr/>
        </p:nvSpPr>
        <p:spPr bwMode="auto">
          <a:xfrm>
            <a:off x="342106" y="1480846"/>
            <a:ext cx="8459787" cy="493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05000"/>
              </a:lnSpc>
              <a:spcBef>
                <a:spcPct val="50000"/>
              </a:spcBef>
            </a:pPr>
            <a:r>
              <a:rPr lang="es-ES" altLang="es-ES" sz="1600" b="1" dirty="0">
                <a:solidFill>
                  <a:srgbClr val="336600"/>
                </a:solidFill>
                <a:latin typeface="Tahoma" pitchFamily="34" charset="0"/>
              </a:rPr>
              <a:t>¿Qué es? </a:t>
            </a:r>
            <a:r>
              <a:rPr lang="es-ES" altLang="es-ES" sz="1600" dirty="0">
                <a:latin typeface="Tahoma" pitchFamily="34" charset="0"/>
              </a:rPr>
              <a:t>Es la propuesta de cambios al acuerdo académico inicial. </a:t>
            </a:r>
          </a:p>
          <a:p>
            <a:pPr algn="just" eaLnBrk="1" hangingPunct="1">
              <a:lnSpc>
                <a:spcPct val="105000"/>
              </a:lnSpc>
              <a:spcBef>
                <a:spcPct val="50000"/>
              </a:spcBef>
            </a:pPr>
            <a:r>
              <a:rPr lang="es-ES" altLang="es-ES" sz="1600" b="1" dirty="0">
                <a:solidFill>
                  <a:srgbClr val="336600"/>
                </a:solidFill>
                <a:latin typeface="Tahoma" pitchFamily="34" charset="0"/>
              </a:rPr>
              <a:t>¿Cómo se cumplimenta? </a:t>
            </a:r>
          </a:p>
          <a:p>
            <a:pPr algn="just" eaLnBrk="1" hangingPunct="1">
              <a:lnSpc>
                <a:spcPct val="105000"/>
              </a:lnSpc>
              <a:spcBef>
                <a:spcPct val="50000"/>
              </a:spcBef>
            </a:pPr>
            <a:r>
              <a:rPr lang="es-ES" altLang="es-ES" sz="1600" dirty="0">
                <a:latin typeface="Tahoma" pitchFamily="34" charset="0"/>
              </a:rPr>
              <a:t>1º.- Cumplimenta el modelo de cambios al Acuerdo Académico con </a:t>
            </a:r>
            <a:r>
              <a:rPr lang="es-ES" altLang="es-ES" sz="1600" b="1" u="sng" dirty="0">
                <a:latin typeface="Tahoma" pitchFamily="34" charset="0"/>
              </a:rPr>
              <a:t>todas las asignaturas que definitivamente hayas elegido. Este documento sustituirá al acuerdo académico anterior.</a:t>
            </a:r>
            <a:r>
              <a:rPr lang="es-ES" altLang="es-ES" sz="1600" b="1" dirty="0">
                <a:latin typeface="Tahoma" pitchFamily="34" charset="0"/>
              </a:rPr>
              <a:t> </a:t>
            </a:r>
            <a:r>
              <a:rPr lang="es-ES" altLang="es-ES" sz="1600" dirty="0">
                <a:latin typeface="Tahoma" pitchFamily="34" charset="0"/>
              </a:rPr>
              <a:t>Recuerda indicar el código, denominación y créditos de las asignaturas.</a:t>
            </a:r>
          </a:p>
          <a:p>
            <a:pPr algn="just" eaLnBrk="1" hangingPunct="1">
              <a:lnSpc>
                <a:spcPct val="105000"/>
              </a:lnSpc>
              <a:spcBef>
                <a:spcPct val="50000"/>
              </a:spcBef>
            </a:pPr>
            <a:r>
              <a:rPr lang="es-ES" altLang="es-ES" sz="1600" dirty="0">
                <a:latin typeface="Tahoma" pitchFamily="34" charset="0"/>
              </a:rPr>
              <a:t>2º.- Firma el documento con certificado electrónico de firma.</a:t>
            </a:r>
          </a:p>
          <a:p>
            <a:pPr algn="just" eaLnBrk="1" hangingPunct="1">
              <a:lnSpc>
                <a:spcPct val="105000"/>
              </a:lnSpc>
              <a:spcBef>
                <a:spcPct val="50000"/>
              </a:spcBef>
            </a:pPr>
            <a:r>
              <a:rPr lang="es-ES" altLang="es-ES" sz="1600" b="1" dirty="0">
                <a:solidFill>
                  <a:srgbClr val="336600"/>
                </a:solidFill>
                <a:latin typeface="Tahoma" pitchFamily="34" charset="0"/>
              </a:rPr>
              <a:t>¿Dónde se presenta?</a:t>
            </a:r>
          </a:p>
          <a:p>
            <a:pPr algn="just" eaLnBrk="1" hangingPunct="1">
              <a:lnSpc>
                <a:spcPct val="105000"/>
              </a:lnSpc>
              <a:spcBef>
                <a:spcPct val="50000"/>
              </a:spcBef>
            </a:pPr>
            <a:r>
              <a:rPr lang="es-ES" altLang="es-ES" sz="1600" dirty="0">
                <a:latin typeface="Tahoma" pitchFamily="34" charset="0"/>
              </a:rPr>
              <a:t>El documento </a:t>
            </a:r>
            <a:r>
              <a:rPr lang="es-ES" altLang="es-ES" sz="1600" b="1" dirty="0">
                <a:latin typeface="Tahoma" pitchFamily="34" charset="0"/>
              </a:rPr>
              <a:t>se debe enviar al SRRII por email.</a:t>
            </a:r>
          </a:p>
          <a:p>
            <a:pPr algn="just" eaLnBrk="1" hangingPunct="1">
              <a:lnSpc>
                <a:spcPct val="105000"/>
              </a:lnSpc>
              <a:spcBef>
                <a:spcPct val="50000"/>
              </a:spcBef>
            </a:pPr>
            <a:r>
              <a:rPr lang="es-ES" altLang="es-ES" sz="1600" dirty="0">
                <a:latin typeface="Tahoma" pitchFamily="34" charset="0"/>
              </a:rPr>
              <a:t>El SSRRII lo remitirá al Coordinador Académico para su revisión y firma y comunicará los cambios a la universidad de destino.</a:t>
            </a:r>
          </a:p>
          <a:p>
            <a:pPr algn="just" eaLnBrk="1" hangingPunct="1">
              <a:lnSpc>
                <a:spcPct val="105000"/>
              </a:lnSpc>
              <a:spcBef>
                <a:spcPct val="50000"/>
              </a:spcBef>
            </a:pPr>
            <a:r>
              <a:rPr lang="es-ES" altLang="es-ES" sz="1600" b="1" dirty="0">
                <a:solidFill>
                  <a:srgbClr val="336600"/>
                </a:solidFill>
                <a:latin typeface="Tahoma" pitchFamily="34" charset="0"/>
              </a:rPr>
              <a:t>¿Cuándo se presenta?</a:t>
            </a:r>
          </a:p>
          <a:p>
            <a:pPr algn="just" eaLnBrk="1" hangingPunct="1">
              <a:lnSpc>
                <a:spcPct val="105000"/>
              </a:lnSpc>
              <a:spcBef>
                <a:spcPct val="50000"/>
              </a:spcBef>
            </a:pPr>
            <a:r>
              <a:rPr lang="es-ES" altLang="es-ES" sz="1600" dirty="0">
                <a:latin typeface="Tahoma" pitchFamily="34" charset="0"/>
              </a:rPr>
              <a:t>El plazo para la presentación de los cambios es de </a:t>
            </a:r>
            <a:r>
              <a:rPr lang="es-ES" altLang="es-ES" sz="1600" b="1" dirty="0">
                <a:latin typeface="Tahoma" pitchFamily="34" charset="0"/>
              </a:rPr>
              <a:t>1 mes a partir de la incorporación en la universidad de destino </a:t>
            </a:r>
            <a:r>
              <a:rPr lang="es-ES" altLang="es-ES" sz="1600" dirty="0">
                <a:latin typeface="Tahoma" pitchFamily="34" charset="0"/>
              </a:rPr>
              <a:t>o en el plazo que indique la universidad de destino en caso de ser un plazo menor.</a:t>
            </a:r>
            <a:endParaRPr lang="es-ES" altLang="es-ES" sz="1600" b="1" u="sng" dirty="0">
              <a:latin typeface="Tahoma" pitchFamily="34" charset="0"/>
            </a:endParaRPr>
          </a:p>
        </p:txBody>
      </p:sp>
    </p:spTree>
    <p:extLst>
      <p:ext uri="{BB962C8B-B14F-4D97-AF65-F5344CB8AC3E}">
        <p14:creationId xmlns:p14="http://schemas.microsoft.com/office/powerpoint/2010/main" val="115636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315" name="Text Box 2"/>
          <p:cNvSpPr txBox="1">
            <a:spLocks noChangeArrowheads="1"/>
          </p:cNvSpPr>
          <p:nvPr/>
        </p:nvSpPr>
        <p:spPr bwMode="auto">
          <a:xfrm>
            <a:off x="250825" y="765175"/>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dirty="0">
                <a:solidFill>
                  <a:srgbClr val="CC3300"/>
                </a:solidFill>
                <a:latin typeface="Tahoma" pitchFamily="34" charset="0"/>
              </a:rPr>
              <a:t>Acuerdo Académico</a:t>
            </a:r>
          </a:p>
        </p:txBody>
      </p:sp>
      <p:sp>
        <p:nvSpPr>
          <p:cNvPr id="13316" name="Text Box 2"/>
          <p:cNvSpPr txBox="1">
            <a:spLocks noChangeArrowheads="1"/>
          </p:cNvSpPr>
          <p:nvPr/>
        </p:nvSpPr>
        <p:spPr bwMode="auto">
          <a:xfrm>
            <a:off x="4499992" y="765175"/>
            <a:ext cx="43926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dirty="0">
                <a:solidFill>
                  <a:srgbClr val="CC3300"/>
                </a:solidFill>
                <a:latin typeface="Tahoma" pitchFamily="34" charset="0"/>
              </a:rPr>
              <a:t>Cambios al Acuerdo Académico</a:t>
            </a:r>
          </a:p>
        </p:txBody>
      </p:sp>
      <p:pic>
        <p:nvPicPr>
          <p:cNvPr id="11" name="Imagen 10">
            <a:extLst>
              <a:ext uri="{FF2B5EF4-FFF2-40B4-BE49-F238E27FC236}">
                <a16:creationId xmlns:a16="http://schemas.microsoft.com/office/drawing/2014/main" id="{B5B9243D-C005-4C8C-AE1C-CB135C6B8B5A}"/>
              </a:ext>
            </a:extLst>
          </p:cNvPr>
          <p:cNvPicPr>
            <a:picLocks noChangeAspect="1"/>
          </p:cNvPicPr>
          <p:nvPr/>
        </p:nvPicPr>
        <p:blipFill>
          <a:blip r:embed="rId3"/>
          <a:stretch>
            <a:fillRect/>
          </a:stretch>
        </p:blipFill>
        <p:spPr>
          <a:xfrm>
            <a:off x="511168" y="1282862"/>
            <a:ext cx="3878357" cy="5575138"/>
          </a:xfrm>
          <a:prstGeom prst="rect">
            <a:avLst/>
          </a:prstGeom>
        </p:spPr>
      </p:pic>
      <p:pic>
        <p:nvPicPr>
          <p:cNvPr id="14" name="Imagen 13">
            <a:extLst>
              <a:ext uri="{FF2B5EF4-FFF2-40B4-BE49-F238E27FC236}">
                <a16:creationId xmlns:a16="http://schemas.microsoft.com/office/drawing/2014/main" id="{B9354823-7A34-4F13-A253-00EE3A8B5639}"/>
              </a:ext>
            </a:extLst>
          </p:cNvPr>
          <p:cNvPicPr>
            <a:picLocks noChangeAspect="1"/>
          </p:cNvPicPr>
          <p:nvPr/>
        </p:nvPicPr>
        <p:blipFill>
          <a:blip r:embed="rId4"/>
          <a:stretch>
            <a:fillRect/>
          </a:stretch>
        </p:blipFill>
        <p:spPr>
          <a:xfrm>
            <a:off x="4670425" y="1081868"/>
            <a:ext cx="4035105" cy="5575139"/>
          </a:xfrm>
          <a:prstGeom prst="rect">
            <a:avLst/>
          </a:prstGeom>
        </p:spPr>
      </p:pic>
    </p:spTree>
    <p:extLst>
      <p:ext uri="{BB962C8B-B14F-4D97-AF65-F5344CB8AC3E}">
        <p14:creationId xmlns:p14="http://schemas.microsoft.com/office/powerpoint/2010/main" val="268911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4340" name="Text Box 3"/>
          <p:cNvSpPr txBox="1">
            <a:spLocks noChangeArrowheads="1"/>
          </p:cNvSpPr>
          <p:nvPr/>
        </p:nvSpPr>
        <p:spPr bwMode="auto">
          <a:xfrm>
            <a:off x="179388" y="1671638"/>
            <a:ext cx="7777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3. SOLICITUD DE EVALUACIÓN EN LA UMH</a:t>
            </a:r>
          </a:p>
        </p:txBody>
      </p:sp>
      <p:sp>
        <p:nvSpPr>
          <p:cNvPr id="14341" name="Rectangle 8"/>
          <p:cNvSpPr>
            <a:spLocks noChangeArrowheads="1"/>
          </p:cNvSpPr>
          <p:nvPr/>
        </p:nvSpPr>
        <p:spPr bwMode="auto">
          <a:xfrm>
            <a:off x="323850" y="2135188"/>
            <a:ext cx="8640763" cy="419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ts val="600"/>
              </a:spcBef>
            </a:pPr>
            <a:r>
              <a:rPr lang="es-ES" altLang="es-ES" sz="1600" b="1" dirty="0">
                <a:solidFill>
                  <a:srgbClr val="006600"/>
                </a:solidFill>
                <a:latin typeface="Tahoma" pitchFamily="34" charset="0"/>
              </a:rPr>
              <a:t>¿Qué es? </a:t>
            </a:r>
          </a:p>
          <a:p>
            <a:pPr algn="just" eaLnBrk="1" hangingPunct="1">
              <a:lnSpc>
                <a:spcPct val="115000"/>
              </a:lnSpc>
              <a:spcBef>
                <a:spcPts val="600"/>
              </a:spcBef>
            </a:pPr>
            <a:r>
              <a:rPr lang="es-ES" altLang="es-ES" sz="1400" dirty="0">
                <a:latin typeface="Tahoma" pitchFamily="34" charset="0"/>
              </a:rPr>
              <a:t>Es el documento en el que se solicita poder </a:t>
            </a:r>
            <a:r>
              <a:rPr lang="es-ES" altLang="es-ES" sz="1400" b="1" dirty="0">
                <a:latin typeface="Tahoma" pitchFamily="34" charset="0"/>
              </a:rPr>
              <a:t>examinarse en la UMH</a:t>
            </a:r>
            <a:r>
              <a:rPr lang="es-ES" altLang="es-ES" sz="1400" dirty="0">
                <a:latin typeface="Tahoma" pitchFamily="34" charset="0"/>
              </a:rPr>
              <a:t> de asignaturas incluidas en el </a:t>
            </a:r>
            <a:r>
              <a:rPr lang="es-ES" altLang="es-ES" sz="1400" b="1" u="sng" dirty="0">
                <a:latin typeface="Tahoma" pitchFamily="34" charset="0"/>
              </a:rPr>
              <a:t>Acuerdo Académico definitivo, en la convocatoria extraordinaria de febrero o julio.</a:t>
            </a:r>
            <a:endParaRPr lang="es-ES" altLang="es-ES" sz="1400" dirty="0">
              <a:latin typeface="Tahoma" pitchFamily="34" charset="0"/>
            </a:endParaRPr>
          </a:p>
          <a:p>
            <a:pPr algn="just" eaLnBrk="1" hangingPunct="1">
              <a:lnSpc>
                <a:spcPct val="115000"/>
              </a:lnSpc>
              <a:spcBef>
                <a:spcPts val="600"/>
              </a:spcBef>
            </a:pPr>
            <a:r>
              <a:rPr lang="es-ES" altLang="es-ES" sz="1600" b="1" dirty="0">
                <a:solidFill>
                  <a:srgbClr val="006600"/>
                </a:solidFill>
                <a:latin typeface="Tahoma" pitchFamily="34" charset="0"/>
              </a:rPr>
              <a:t>¿Dónde se presenta? </a:t>
            </a:r>
          </a:p>
          <a:p>
            <a:pPr algn="just" eaLnBrk="1" hangingPunct="1">
              <a:lnSpc>
                <a:spcPct val="115000"/>
              </a:lnSpc>
              <a:spcBef>
                <a:spcPts val="600"/>
              </a:spcBef>
            </a:pPr>
            <a:r>
              <a:rPr lang="es-ES" altLang="es-ES" sz="1400" dirty="0">
                <a:latin typeface="Tahoma" pitchFamily="34" charset="0"/>
              </a:rPr>
              <a:t>Debes enviarlo por correo electrónico al SSRRII quien lo remitirá al Coordinador Académico para su revisión y firma.</a:t>
            </a:r>
          </a:p>
          <a:p>
            <a:pPr algn="just" eaLnBrk="1" hangingPunct="1">
              <a:lnSpc>
                <a:spcPct val="115000"/>
              </a:lnSpc>
              <a:spcBef>
                <a:spcPts val="600"/>
              </a:spcBef>
            </a:pPr>
            <a:r>
              <a:rPr lang="es-ES" altLang="es-ES" sz="1600" b="1" dirty="0">
                <a:solidFill>
                  <a:srgbClr val="006600"/>
                </a:solidFill>
                <a:latin typeface="Tahoma" pitchFamily="34" charset="0"/>
              </a:rPr>
              <a:t>¿Cuándo se presenta? </a:t>
            </a:r>
          </a:p>
          <a:p>
            <a:pPr algn="just" eaLnBrk="1" hangingPunct="1">
              <a:lnSpc>
                <a:spcPct val="115000"/>
              </a:lnSpc>
              <a:spcBef>
                <a:spcPts val="600"/>
              </a:spcBef>
            </a:pPr>
            <a:r>
              <a:rPr lang="es-ES" altLang="es-ES" sz="1400" b="1" dirty="0">
                <a:latin typeface="Tahoma" pitchFamily="34" charset="0"/>
              </a:rPr>
              <a:t>Como muy tarde el 20 de enero, </a:t>
            </a:r>
            <a:r>
              <a:rPr lang="es-ES" altLang="es-ES" sz="1400" dirty="0">
                <a:latin typeface="Tahoma" pitchFamily="34" charset="0"/>
              </a:rPr>
              <a:t>para poder presentarse al examen en la convocatoria extraordinaria de febrero.</a:t>
            </a:r>
          </a:p>
          <a:p>
            <a:pPr algn="just" eaLnBrk="1" hangingPunct="1">
              <a:lnSpc>
                <a:spcPct val="115000"/>
              </a:lnSpc>
              <a:spcBef>
                <a:spcPts val="600"/>
              </a:spcBef>
            </a:pPr>
            <a:r>
              <a:rPr lang="es-ES" altLang="es-ES" sz="1400" b="1" dirty="0">
                <a:latin typeface="Tahoma" pitchFamily="34" charset="0"/>
              </a:rPr>
              <a:t>Como muy tarde el 15 de junio, </a:t>
            </a:r>
            <a:r>
              <a:rPr lang="es-ES" altLang="es-ES" sz="1400" dirty="0">
                <a:latin typeface="Tahoma" pitchFamily="34" charset="0"/>
              </a:rPr>
              <a:t>para poder presentarse al examen en la convocatoria extraordinaria de julio.</a:t>
            </a:r>
            <a:endParaRPr lang="es-ES" altLang="es-ES" sz="1400" b="1" dirty="0">
              <a:latin typeface="Tahoma" pitchFamily="34" charset="0"/>
            </a:endParaRPr>
          </a:p>
          <a:p>
            <a:pPr algn="just" eaLnBrk="1" hangingPunct="1">
              <a:lnSpc>
                <a:spcPct val="115000"/>
              </a:lnSpc>
              <a:spcBef>
                <a:spcPts val="600"/>
              </a:spcBef>
            </a:pPr>
            <a:r>
              <a:rPr lang="es-ES" altLang="es-ES" sz="1400" b="1" dirty="0">
                <a:solidFill>
                  <a:srgbClr val="FF3300"/>
                </a:solidFill>
                <a:latin typeface="Tahoma" pitchFamily="34" charset="0"/>
              </a:rPr>
              <a:t>TEN EN CUENTA: </a:t>
            </a:r>
          </a:p>
          <a:p>
            <a:pPr algn="just" eaLnBrk="1" hangingPunct="1">
              <a:lnSpc>
                <a:spcPct val="115000"/>
              </a:lnSpc>
              <a:spcBef>
                <a:spcPts val="600"/>
              </a:spcBef>
              <a:buFontTx/>
              <a:buChar char="-"/>
            </a:pPr>
            <a:r>
              <a:rPr lang="es-ES" altLang="es-ES" sz="1200" b="1" dirty="0">
                <a:solidFill>
                  <a:srgbClr val="FF3300"/>
                </a:solidFill>
                <a:latin typeface="Tahoma" pitchFamily="34" charset="0"/>
              </a:rPr>
              <a:t>Si quieres examinarte en la Convocatoria especial de octubre, debes pedirlo según la Normativa de Evaluación de Estudiantes de la UMH, en el CEGECA. </a:t>
            </a:r>
          </a:p>
        </p:txBody>
      </p:sp>
      <p:sp>
        <p:nvSpPr>
          <p:cNvPr id="14344" name="1 Rectángulo"/>
          <p:cNvSpPr>
            <a:spLocks noChangeArrowheads="1"/>
          </p:cNvSpPr>
          <p:nvPr/>
        </p:nvSpPr>
        <p:spPr bwMode="auto">
          <a:xfrm>
            <a:off x="971550" y="765175"/>
            <a:ext cx="7269163" cy="871538"/>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s-ES" altLang="es-ES" sz="1800" b="1" dirty="0">
                <a:solidFill>
                  <a:srgbClr val="002060"/>
                </a:solidFill>
                <a:latin typeface="Tahoma" pitchFamily="34" charset="0"/>
              </a:rPr>
              <a:t>Si has incluido asignaturas en el Acuerdo Académico y finalmente te examinarás en la UMH </a:t>
            </a:r>
            <a:endParaRPr lang="es-ES" altLang="es-ES" sz="1800" b="1" dirty="0">
              <a:solidFill>
                <a:srgbClr val="002060"/>
              </a:solidFill>
            </a:endParaRPr>
          </a:p>
        </p:txBody>
      </p:sp>
    </p:spTree>
    <p:extLst>
      <p:ext uri="{BB962C8B-B14F-4D97-AF65-F5344CB8AC3E}">
        <p14:creationId xmlns:p14="http://schemas.microsoft.com/office/powerpoint/2010/main" val="232969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364" name="Text Box 3"/>
          <p:cNvSpPr txBox="1">
            <a:spLocks noChangeArrowheads="1"/>
          </p:cNvSpPr>
          <p:nvPr/>
        </p:nvSpPr>
        <p:spPr bwMode="auto">
          <a:xfrm>
            <a:off x="5316538" y="2636838"/>
            <a:ext cx="3024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a:solidFill>
                  <a:srgbClr val="CC3300"/>
                </a:solidFill>
                <a:latin typeface="Tahoma" pitchFamily="34" charset="0"/>
              </a:rPr>
              <a:t>SOLICITUD DE EVALUACIÓN EN LA UMH</a:t>
            </a:r>
          </a:p>
        </p:txBody>
      </p:sp>
      <p:pic>
        <p:nvPicPr>
          <p:cNvPr id="4" name="Imagen 3">
            <a:extLst>
              <a:ext uri="{FF2B5EF4-FFF2-40B4-BE49-F238E27FC236}">
                <a16:creationId xmlns:a16="http://schemas.microsoft.com/office/drawing/2014/main" id="{C71BE07E-E7C9-4562-A47F-715A5E41BA41}"/>
              </a:ext>
            </a:extLst>
          </p:cNvPr>
          <p:cNvPicPr>
            <a:picLocks noChangeAspect="1"/>
          </p:cNvPicPr>
          <p:nvPr/>
        </p:nvPicPr>
        <p:blipFill>
          <a:blip r:embed="rId3"/>
          <a:stretch>
            <a:fillRect/>
          </a:stretch>
        </p:blipFill>
        <p:spPr>
          <a:xfrm>
            <a:off x="1115616" y="765175"/>
            <a:ext cx="4168344" cy="6092825"/>
          </a:xfrm>
          <a:prstGeom prst="rect">
            <a:avLst/>
          </a:prstGeom>
        </p:spPr>
      </p:pic>
    </p:spTree>
    <p:extLst>
      <p:ext uri="{BB962C8B-B14F-4D97-AF65-F5344CB8AC3E}">
        <p14:creationId xmlns:p14="http://schemas.microsoft.com/office/powerpoint/2010/main" val="3771892180"/>
      </p:ext>
    </p:extLst>
  </p:cSld>
  <p:clrMapOvr>
    <a:masterClrMapping/>
  </p:clrMapOvr>
</p:sld>
</file>

<file path=ppt/theme/theme1.xml><?xml version="1.0" encoding="utf-8"?>
<a:theme xmlns:a="http://schemas.openxmlformats.org/drawingml/2006/main" name="ERASMUS + 2015-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ERASMUS + 2015-2016</Template>
  <TotalTime>1402</TotalTime>
  <Words>2408</Words>
  <Application>Microsoft Office PowerPoint</Application>
  <PresentationFormat>Presentación en pantalla (4:3)</PresentationFormat>
  <Paragraphs>183</Paragraphs>
  <Slides>26</Slides>
  <Notes>25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26</vt:i4>
      </vt:variant>
    </vt:vector>
  </HeadingPairs>
  <TitlesOfParts>
    <vt:vector size="34" baseType="lpstr">
      <vt:lpstr>Arial</vt:lpstr>
      <vt:lpstr>Calibri</vt:lpstr>
      <vt:lpstr>Tahoma</vt:lpstr>
      <vt:lpstr>Times New Roman</vt:lpstr>
      <vt:lpstr>Verdana</vt:lpstr>
      <vt:lpstr>Wingdings</vt:lpstr>
      <vt:lpstr>ERASMUS + 2015-2016</vt:lpstr>
      <vt:lpstr>Diseño personalizado</vt:lpstr>
      <vt:lpstr>DESTINO ESTUDIANTES Vicerrectorado de Internacionalización y Cooperación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 Vicerrectorado de Relaciones Internacionales</dc:title>
  <dc:creator>Africa</dc:creator>
  <cp:lastModifiedBy>Olivares Soto, Mª Asuncion</cp:lastModifiedBy>
  <cp:revision>105</cp:revision>
  <dcterms:created xsi:type="dcterms:W3CDTF">2016-03-13T12:37:09Z</dcterms:created>
  <dcterms:modified xsi:type="dcterms:W3CDTF">2026-06-18T10:53:25Z</dcterms:modified>
</cp:coreProperties>
</file>